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5" r:id="rId2"/>
  </p:sldMasterIdLst>
  <p:notesMasterIdLst>
    <p:notesMasterId r:id="rId74"/>
  </p:notesMasterIdLst>
  <p:sldIdLst>
    <p:sldId id="260" r:id="rId3"/>
    <p:sldId id="259" r:id="rId4"/>
    <p:sldId id="293" r:id="rId5"/>
    <p:sldId id="294" r:id="rId6"/>
    <p:sldId id="296" r:id="rId7"/>
    <p:sldId id="297" r:id="rId8"/>
    <p:sldId id="298" r:id="rId9"/>
    <p:sldId id="361" r:id="rId10"/>
    <p:sldId id="367" r:id="rId11"/>
    <p:sldId id="366" r:id="rId12"/>
    <p:sldId id="365" r:id="rId13"/>
    <p:sldId id="370" r:id="rId14"/>
    <p:sldId id="386" r:id="rId15"/>
    <p:sldId id="321" r:id="rId16"/>
    <p:sldId id="320" r:id="rId17"/>
    <p:sldId id="326" r:id="rId18"/>
    <p:sldId id="394" r:id="rId19"/>
    <p:sldId id="329" r:id="rId20"/>
    <p:sldId id="328" r:id="rId21"/>
    <p:sldId id="327" r:id="rId22"/>
    <p:sldId id="319" r:id="rId23"/>
    <p:sldId id="318" r:id="rId24"/>
    <p:sldId id="288" r:id="rId25"/>
    <p:sldId id="289" r:id="rId26"/>
    <p:sldId id="310" r:id="rId27"/>
    <p:sldId id="396" r:id="rId28"/>
    <p:sldId id="313" r:id="rId29"/>
    <p:sldId id="316" r:id="rId30"/>
    <p:sldId id="317" r:id="rId31"/>
    <p:sldId id="315" r:id="rId32"/>
    <p:sldId id="314" r:id="rId33"/>
    <p:sldId id="340" r:id="rId34"/>
    <p:sldId id="395" r:id="rId35"/>
    <p:sldId id="339" r:id="rId36"/>
    <p:sldId id="338" r:id="rId37"/>
    <p:sldId id="337" r:id="rId38"/>
    <p:sldId id="336" r:id="rId39"/>
    <p:sldId id="345" r:id="rId40"/>
    <p:sldId id="344" r:id="rId41"/>
    <p:sldId id="387" r:id="rId42"/>
    <p:sldId id="391" r:id="rId43"/>
    <p:sldId id="393" r:id="rId44"/>
    <p:sldId id="392" r:id="rId45"/>
    <p:sldId id="397" r:id="rId46"/>
    <p:sldId id="351" r:id="rId47"/>
    <p:sldId id="350" r:id="rId48"/>
    <p:sldId id="349" r:id="rId49"/>
    <p:sldId id="348" r:id="rId50"/>
    <p:sldId id="347" r:id="rId51"/>
    <p:sldId id="389" r:id="rId52"/>
    <p:sldId id="390" r:id="rId53"/>
    <p:sldId id="388" r:id="rId54"/>
    <p:sldId id="399" r:id="rId55"/>
    <p:sldId id="346" r:id="rId56"/>
    <p:sldId id="342" r:id="rId57"/>
    <p:sldId id="398" r:id="rId58"/>
    <p:sldId id="341" r:id="rId59"/>
    <p:sldId id="331" r:id="rId60"/>
    <p:sldId id="334" r:id="rId61"/>
    <p:sldId id="333" r:id="rId62"/>
    <p:sldId id="332" r:id="rId63"/>
    <p:sldId id="352" r:id="rId64"/>
    <p:sldId id="330" r:id="rId65"/>
    <p:sldId id="311" r:id="rId66"/>
    <p:sldId id="290" r:id="rId67"/>
    <p:sldId id="287" r:id="rId68"/>
    <p:sldId id="309" r:id="rId69"/>
    <p:sldId id="358" r:id="rId70"/>
    <p:sldId id="357" r:id="rId71"/>
    <p:sldId id="356" r:id="rId72"/>
    <p:sldId id="285"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98" autoAdjust="0"/>
    <p:restoredTop sz="94674"/>
  </p:normalViewPr>
  <p:slideViewPr>
    <p:cSldViewPr snapToGrid="0" snapToObjects="1">
      <p:cViewPr varScale="1">
        <p:scale>
          <a:sx n="85" d="100"/>
          <a:sy n="85" d="100"/>
        </p:scale>
        <p:origin x="181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BAFA0C-B9E7-4959-A3CA-43C1EDBFFB97}" type="datetimeFigureOut">
              <a:rPr lang="en-US" smtClean="0"/>
              <a:t>10/14/2019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1434B7-2881-4765-9EF4-71A2170DB223}" type="slidenum">
              <a:rPr lang="en-US" smtClean="0"/>
              <a:t>‹#›</a:t>
            </a:fld>
            <a:endParaRPr lang="en-US"/>
          </a:p>
        </p:txBody>
      </p:sp>
    </p:spTree>
    <p:extLst>
      <p:ext uri="{BB962C8B-B14F-4D97-AF65-F5344CB8AC3E}">
        <p14:creationId xmlns:p14="http://schemas.microsoft.com/office/powerpoint/2010/main" val="38168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670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idx="1"/>
          </p:nvPr>
        </p:nvSpPr>
        <p:spPr>
          <a:xfrm>
            <a:off x="628650" y="1825624"/>
            <a:ext cx="7886700" cy="4758055"/>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4689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526"/>
            <a:ext cx="9144000" cy="6857464"/>
          </a:xfrm>
          <a:prstGeom prst="rect">
            <a:avLst/>
          </a:prstGeom>
        </p:spPr>
      </p:pic>
      <p:sp>
        <p:nvSpPr>
          <p:cNvPr id="2" name="Title Placeholder 1"/>
          <p:cNvSpPr>
            <a:spLocks noGrp="1"/>
          </p:cNvSpPr>
          <p:nvPr>
            <p:ph type="title"/>
          </p:nvPr>
        </p:nvSpPr>
        <p:spPr>
          <a:xfrm>
            <a:off x="628650" y="1742173"/>
            <a:ext cx="7886700" cy="375385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45100525"/>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lnSpc>
          <a:spcPct val="90000"/>
        </a:lnSpc>
        <a:spcBef>
          <a:spcPct val="0"/>
        </a:spcBef>
        <a:buNone/>
        <a:defRPr sz="6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Placeholder 1"/>
          <p:cNvSpPr>
            <a:spLocks noGrp="1"/>
          </p:cNvSpPr>
          <p:nvPr>
            <p:ph type="title"/>
          </p:nvPr>
        </p:nvSpPr>
        <p:spPr>
          <a:xfrm>
            <a:off x="2377440" y="28877"/>
            <a:ext cx="6766560" cy="155929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4"/>
            <a:ext cx="7886700" cy="475805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674780"/>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1E2E53"/>
        </a:buClr>
        <a:buFont typeface="Wingdings"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1E2E53"/>
        </a:buClr>
        <a:buFont typeface="Wingdings" charset="2"/>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1E2E53"/>
        </a:buClr>
        <a:buFont typeface="Wingdings" charset="2"/>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1E2E53"/>
        </a:buClr>
        <a:buFont typeface="Wingdings" charset="2"/>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1E2E53"/>
        </a:buClr>
        <a:buFont typeface="Wingdings" charset="2"/>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youtube.com/watch?v=5kNQ3m3J7X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realk2incense.com/index.php?main_page=index&amp;cPath=41"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eazysmoke.com/spice-gold-herbal-smoke.htm"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70660"/>
            <a:ext cx="7886700" cy="4025365"/>
          </a:xfrm>
        </p:spPr>
        <p:txBody>
          <a:bodyPr/>
          <a:lstStyle/>
          <a:p>
            <a:r>
              <a:rPr lang="en-US" sz="3200" dirty="0" smtClean="0"/>
              <a:t>Drugs and Alcohol In The Workplace</a:t>
            </a:r>
            <a:br>
              <a:rPr lang="en-US" sz="3200" dirty="0" smtClean="0"/>
            </a:br>
            <a:r>
              <a:rPr lang="en-US" sz="3200" dirty="0" smtClean="0"/>
              <a:t>Walter Vieweg, DO, DPM, MA</a:t>
            </a:r>
            <a:br>
              <a:rPr lang="en-US" sz="3200" dirty="0" smtClean="0"/>
            </a:br>
            <a:r>
              <a:rPr lang="en-US" sz="3200" dirty="0" smtClean="0"/>
              <a:t>Lake County Safety Council</a:t>
            </a:r>
            <a:br>
              <a:rPr lang="en-US" sz="3200" dirty="0" smtClean="0"/>
            </a:br>
            <a:r>
              <a:rPr lang="en-US" sz="3200" dirty="0" smtClean="0"/>
              <a:t>October 18, 2019</a:t>
            </a:r>
            <a:br>
              <a:rPr lang="en-US" sz="3200" dirty="0" smtClean="0"/>
            </a:br>
            <a:r>
              <a:rPr lang="en-US" sz="3200" dirty="0" smtClean="0"/>
              <a:t/>
            </a:r>
            <a:br>
              <a:rPr lang="en-US" sz="3200" dirty="0" smtClean="0"/>
            </a:br>
            <a:r>
              <a:rPr lang="en-US" sz="2400" dirty="0" smtClean="0"/>
              <a:t>Board Certified Occupational Medicine/Family Practice</a:t>
            </a:r>
            <a:br>
              <a:rPr lang="en-US" sz="2400" dirty="0" smtClean="0"/>
            </a:br>
            <a:r>
              <a:rPr lang="en-US" sz="2400" dirty="0" smtClean="0"/>
              <a:t>Medical Review Officer</a:t>
            </a:r>
            <a:br>
              <a:rPr lang="en-US" sz="2400" dirty="0" smtClean="0"/>
            </a:br>
            <a:r>
              <a:rPr lang="en-US" sz="2400" dirty="0" smtClean="0"/>
              <a:t>Lake Health Medical Director Occupational Medicine </a:t>
            </a:r>
            <a:r>
              <a:rPr lang="en-US" sz="2400" dirty="0" smtClean="0"/>
              <a:t/>
            </a:r>
            <a:br>
              <a:rPr lang="en-US" sz="2400" dirty="0" smtClean="0"/>
            </a:br>
            <a:r>
              <a:rPr lang="en-US" sz="2400" dirty="0" smtClean="0"/>
              <a:t>Civil Surgeon</a:t>
            </a:r>
            <a:endParaRPr lang="en-US" sz="2400" dirty="0"/>
          </a:p>
        </p:txBody>
      </p:sp>
    </p:spTree>
    <p:extLst>
      <p:ext uri="{BB962C8B-B14F-4D97-AF65-F5344CB8AC3E}">
        <p14:creationId xmlns:p14="http://schemas.microsoft.com/office/powerpoint/2010/main" val="122758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If Results are Negative</a:t>
            </a:r>
          </a:p>
        </p:txBody>
      </p:sp>
      <p:sp>
        <p:nvSpPr>
          <p:cNvPr id="3" name="TextBox 2"/>
          <p:cNvSpPr txBox="1"/>
          <p:nvPr/>
        </p:nvSpPr>
        <p:spPr>
          <a:xfrm>
            <a:off x="426720" y="1889760"/>
            <a:ext cx="8115300" cy="3770263"/>
          </a:xfrm>
          <a:prstGeom prst="rect">
            <a:avLst/>
          </a:prstGeom>
          <a:noFill/>
        </p:spPr>
        <p:txBody>
          <a:bodyPr wrap="square" rtlCol="0">
            <a:spAutoFit/>
          </a:bodyPr>
          <a:lstStyle/>
          <a:p>
            <a:pPr marL="285750" indent="-285750">
              <a:spcBef>
                <a:spcPts val="1200"/>
              </a:spcBef>
              <a:spcAft>
                <a:spcPts val="600"/>
              </a:spcAft>
              <a:buFont typeface="Wingdings" panose="05000000000000000000" pitchFamily="2" charset="2"/>
              <a:buChar char="q"/>
            </a:pPr>
            <a:r>
              <a:rPr lang="en-US" dirty="0"/>
              <a:t>Employee may have used </a:t>
            </a:r>
            <a:r>
              <a:rPr lang="en-US" b="1" dirty="0"/>
              <a:t>an adulterant</a:t>
            </a:r>
          </a:p>
          <a:p>
            <a:pPr marL="285750" indent="-285750">
              <a:spcBef>
                <a:spcPts val="1200"/>
              </a:spcBef>
              <a:spcAft>
                <a:spcPts val="600"/>
              </a:spcAft>
              <a:buFont typeface="Wingdings" panose="05000000000000000000" pitchFamily="2" charset="2"/>
              <a:buChar char="q"/>
            </a:pPr>
            <a:r>
              <a:rPr lang="en-US" dirty="0"/>
              <a:t>Employee </a:t>
            </a:r>
            <a:r>
              <a:rPr lang="en-US" b="1" dirty="0"/>
              <a:t>may not have had enough in their system </a:t>
            </a:r>
            <a:r>
              <a:rPr lang="en-US" dirty="0"/>
              <a:t>for detection</a:t>
            </a:r>
          </a:p>
          <a:p>
            <a:pPr marL="285750" indent="-285750">
              <a:spcBef>
                <a:spcPts val="1200"/>
              </a:spcBef>
              <a:spcAft>
                <a:spcPts val="600"/>
              </a:spcAft>
              <a:buFont typeface="Wingdings" panose="05000000000000000000" pitchFamily="2" charset="2"/>
              <a:buChar char="q"/>
            </a:pPr>
            <a:r>
              <a:rPr lang="en-US" dirty="0"/>
              <a:t>Behavior </a:t>
            </a:r>
            <a:r>
              <a:rPr lang="en-US" b="1" dirty="0"/>
              <a:t>may not be the result of drug use</a:t>
            </a:r>
          </a:p>
          <a:p>
            <a:pPr marL="285750" indent="-285750">
              <a:spcBef>
                <a:spcPts val="1200"/>
              </a:spcBef>
              <a:spcAft>
                <a:spcPts val="600"/>
              </a:spcAft>
              <a:buFont typeface="Wingdings" panose="05000000000000000000" pitchFamily="2" charset="2"/>
              <a:buChar char="q"/>
            </a:pPr>
            <a:r>
              <a:rPr lang="en-US" dirty="0"/>
              <a:t>Address performance issues and state expectations</a:t>
            </a:r>
          </a:p>
          <a:p>
            <a:pPr marL="285750" indent="-285750">
              <a:spcBef>
                <a:spcPts val="1200"/>
              </a:spcBef>
              <a:spcAft>
                <a:spcPts val="600"/>
              </a:spcAft>
              <a:buFont typeface="Wingdings" panose="05000000000000000000" pitchFamily="2" charset="2"/>
              <a:buChar char="q"/>
            </a:pPr>
            <a:r>
              <a:rPr lang="en-US" b="1" dirty="0"/>
              <a:t>Consider fitness for duty referral</a:t>
            </a:r>
          </a:p>
          <a:p>
            <a:pPr marL="285750" indent="-285750">
              <a:spcBef>
                <a:spcPts val="1200"/>
              </a:spcBef>
              <a:spcAft>
                <a:spcPts val="600"/>
              </a:spcAft>
              <a:buFont typeface="Wingdings" panose="05000000000000000000" pitchFamily="2" charset="2"/>
              <a:buChar char="q"/>
            </a:pPr>
            <a:r>
              <a:rPr lang="en-US" dirty="0"/>
              <a:t>Continue to monitor and document</a:t>
            </a:r>
          </a:p>
          <a:p>
            <a:pPr marL="285750" indent="-285750">
              <a:spcBef>
                <a:spcPts val="1200"/>
              </a:spcBef>
              <a:spcAft>
                <a:spcPts val="600"/>
              </a:spcAft>
              <a:buFont typeface="Wingdings" panose="05000000000000000000" pitchFamily="2" charset="2"/>
              <a:buChar char="q"/>
            </a:pPr>
            <a:r>
              <a:rPr lang="en-US" dirty="0"/>
              <a:t>Monitor other employees to </a:t>
            </a:r>
            <a:r>
              <a:rPr lang="en-US" b="1" dirty="0"/>
              <a:t>minimize gossip </a:t>
            </a:r>
            <a:r>
              <a:rPr lang="en-US" dirty="0"/>
              <a:t>and retaliation</a:t>
            </a:r>
          </a:p>
          <a:p>
            <a:endParaRPr lang="en-US" dirty="0"/>
          </a:p>
        </p:txBody>
      </p:sp>
    </p:spTree>
    <p:extLst>
      <p:ext uri="{BB962C8B-B14F-4D97-AF65-F5344CB8AC3E}">
        <p14:creationId xmlns:p14="http://schemas.microsoft.com/office/powerpoint/2010/main" val="2890805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Mistakes</a:t>
            </a:r>
          </a:p>
        </p:txBody>
      </p:sp>
      <p:sp>
        <p:nvSpPr>
          <p:cNvPr id="3" name="TextBox 2"/>
          <p:cNvSpPr txBox="1"/>
          <p:nvPr/>
        </p:nvSpPr>
        <p:spPr>
          <a:xfrm>
            <a:off x="464820" y="1920240"/>
            <a:ext cx="7985760" cy="2970044"/>
          </a:xfrm>
          <a:prstGeom prst="rect">
            <a:avLst/>
          </a:prstGeom>
          <a:noFill/>
        </p:spPr>
        <p:txBody>
          <a:bodyPr wrap="square" rtlCol="0">
            <a:spAutoFit/>
          </a:bodyPr>
          <a:lstStyle/>
          <a:p>
            <a:pPr marL="342900" indent="-342900">
              <a:spcAft>
                <a:spcPts val="600"/>
              </a:spcAft>
              <a:buFont typeface="Wingdings" panose="05000000000000000000" pitchFamily="2" charset="2"/>
              <a:buChar char="q"/>
            </a:pPr>
            <a:r>
              <a:rPr lang="en-US" sz="2400" b="1" dirty="0"/>
              <a:t>Not consistently following and enforcing the company’s policy</a:t>
            </a:r>
          </a:p>
          <a:p>
            <a:pPr marL="342900" indent="-342900">
              <a:spcAft>
                <a:spcPts val="600"/>
              </a:spcAft>
              <a:buFont typeface="Wingdings" panose="05000000000000000000" pitchFamily="2" charset="2"/>
              <a:buChar char="q"/>
            </a:pPr>
            <a:r>
              <a:rPr lang="en-US" sz="2400" b="1" dirty="0"/>
              <a:t>Letting the employee drive on their own</a:t>
            </a:r>
          </a:p>
          <a:p>
            <a:pPr marL="342900" indent="-342900">
              <a:spcAft>
                <a:spcPts val="600"/>
              </a:spcAft>
              <a:buFont typeface="Wingdings" panose="05000000000000000000" pitchFamily="2" charset="2"/>
              <a:buChar char="q"/>
            </a:pPr>
            <a:r>
              <a:rPr lang="en-US" sz="2400" b="1" dirty="0"/>
              <a:t>Basing reasonable suspicion on hearsay</a:t>
            </a:r>
          </a:p>
          <a:p>
            <a:pPr marL="342900" indent="-342900">
              <a:spcAft>
                <a:spcPts val="600"/>
              </a:spcAft>
              <a:buFont typeface="Wingdings" panose="05000000000000000000" pitchFamily="2" charset="2"/>
              <a:buChar char="q"/>
            </a:pPr>
            <a:r>
              <a:rPr lang="en-US" sz="2400" b="1" dirty="0"/>
              <a:t>Inappropriate testing procedures</a:t>
            </a:r>
          </a:p>
          <a:p>
            <a:pPr marL="342900" indent="-342900">
              <a:spcAft>
                <a:spcPts val="600"/>
              </a:spcAft>
              <a:buFont typeface="Wingdings" panose="05000000000000000000" pitchFamily="2" charset="2"/>
              <a:buChar char="q"/>
            </a:pPr>
            <a:r>
              <a:rPr lang="en-US" sz="2400" b="1" dirty="0"/>
              <a:t>Failing to maintain confidentiality</a:t>
            </a:r>
          </a:p>
          <a:p>
            <a:endParaRPr lang="en-US" dirty="0"/>
          </a:p>
        </p:txBody>
      </p:sp>
    </p:spTree>
    <p:extLst>
      <p:ext uri="{BB962C8B-B14F-4D97-AF65-F5344CB8AC3E}">
        <p14:creationId xmlns:p14="http://schemas.microsoft.com/office/powerpoint/2010/main" val="2860231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Detection Periods for Drugs</a:t>
            </a:r>
            <a:endParaRPr lang="en-US" dirty="0"/>
          </a:p>
        </p:txBody>
      </p:sp>
      <p:sp>
        <p:nvSpPr>
          <p:cNvPr id="3" name="TextBox 2"/>
          <p:cNvSpPr txBox="1"/>
          <p:nvPr/>
        </p:nvSpPr>
        <p:spPr>
          <a:xfrm>
            <a:off x="495300" y="1752600"/>
            <a:ext cx="8084820" cy="2477601"/>
          </a:xfrm>
          <a:prstGeom prst="rect">
            <a:avLst/>
          </a:prstGeom>
          <a:noFill/>
        </p:spPr>
        <p:txBody>
          <a:bodyPr wrap="square" rtlCol="0">
            <a:spAutoFit/>
          </a:bodyPr>
          <a:lstStyle/>
          <a:p>
            <a:r>
              <a:rPr lang="en-US" sz="2800" b="1" dirty="0" smtClean="0"/>
              <a:t>THC (Marijuana)</a:t>
            </a:r>
          </a:p>
          <a:p>
            <a:pPr marL="285750" indent="-285750">
              <a:spcAft>
                <a:spcPts val="600"/>
              </a:spcAft>
              <a:buFont typeface="Wingdings" panose="05000000000000000000" pitchFamily="2" charset="2"/>
              <a:buChar char="Ø"/>
            </a:pPr>
            <a:r>
              <a:rPr lang="en-US" sz="2800" dirty="0" smtClean="0"/>
              <a:t>1 Joint – 2 Days</a:t>
            </a:r>
          </a:p>
          <a:p>
            <a:pPr marL="285750" indent="-285750">
              <a:spcAft>
                <a:spcPts val="600"/>
              </a:spcAft>
              <a:buFont typeface="Wingdings" panose="05000000000000000000" pitchFamily="2" charset="2"/>
              <a:buChar char="Ø"/>
            </a:pPr>
            <a:r>
              <a:rPr lang="en-US" sz="2800" dirty="0" smtClean="0"/>
              <a:t>3 Times /week – 2 Weeks</a:t>
            </a:r>
          </a:p>
          <a:p>
            <a:pPr marL="285750" indent="-285750">
              <a:spcAft>
                <a:spcPts val="600"/>
              </a:spcAft>
              <a:buFont typeface="Wingdings" panose="05000000000000000000" pitchFamily="2" charset="2"/>
              <a:buChar char="Ø"/>
            </a:pPr>
            <a:r>
              <a:rPr lang="en-US" sz="2800" dirty="0" smtClean="0"/>
              <a:t>Daily – 3-6 Weeks</a:t>
            </a:r>
          </a:p>
          <a:p>
            <a:pPr marL="742950" lvl="1" indent="-285750">
              <a:spcAft>
                <a:spcPts val="600"/>
              </a:spcAft>
              <a:buFont typeface="Wingdings" panose="05000000000000000000" pitchFamily="2" charset="2"/>
              <a:buChar char="Ø"/>
            </a:pPr>
            <a:r>
              <a:rPr lang="en-US" sz="2800" dirty="0" smtClean="0"/>
              <a:t>* Body fat has impact on duration </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292" y="4394632"/>
            <a:ext cx="2889840" cy="19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243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Long Do Drugs Stay Detectable in urine</a:t>
            </a:r>
            <a:endParaRPr lang="en-US" dirty="0"/>
          </a:p>
        </p:txBody>
      </p:sp>
      <p:sp>
        <p:nvSpPr>
          <p:cNvPr id="3" name="TextBox 2"/>
          <p:cNvSpPr txBox="1"/>
          <p:nvPr/>
        </p:nvSpPr>
        <p:spPr>
          <a:xfrm>
            <a:off x="495300" y="1752600"/>
            <a:ext cx="8084820" cy="3416320"/>
          </a:xfrm>
          <a:prstGeom prst="rect">
            <a:avLst/>
          </a:prstGeom>
          <a:noFill/>
        </p:spPr>
        <p:txBody>
          <a:bodyPr wrap="square" rtlCol="0">
            <a:spAutoFit/>
          </a:bodyPr>
          <a:lstStyle/>
          <a:p>
            <a:r>
              <a:rPr lang="en-US" sz="2000" dirty="0" smtClean="0"/>
              <a:t>Amphetamine/</a:t>
            </a:r>
            <a:r>
              <a:rPr lang="en-US" altLang="en-US" sz="2000" dirty="0" smtClean="0">
                <a:solidFill>
                  <a:srgbClr val="000000"/>
                </a:solidFill>
                <a:cs typeface="Arial" panose="020B0604020202020204" pitchFamily="34" charset="0"/>
              </a:rPr>
              <a:t>Methamphetamine</a:t>
            </a:r>
            <a:r>
              <a:rPr lang="en-US" altLang="en-US" sz="2000" dirty="0" smtClean="0">
                <a:solidFill>
                  <a:srgbClr val="000000"/>
                </a:solidFill>
                <a:latin typeface="Arial" panose="020B0604020202020204" pitchFamily="34" charset="0"/>
                <a:cs typeface="Arial" panose="020B0604020202020204" pitchFamily="34" charset="0"/>
              </a:rPr>
              <a:t> </a:t>
            </a:r>
            <a:r>
              <a:rPr lang="en-US" sz="2000" dirty="0" smtClean="0"/>
              <a:t>48 hours</a:t>
            </a:r>
          </a:p>
          <a:p>
            <a:r>
              <a:rPr lang="en-US" sz="2000" dirty="0" smtClean="0"/>
              <a:t>Barbiturates			24 hours</a:t>
            </a:r>
          </a:p>
          <a:p>
            <a:r>
              <a:rPr lang="en-US" sz="2000" dirty="0" smtClean="0"/>
              <a:t>Cocaine				2-3 days</a:t>
            </a:r>
          </a:p>
          <a:p>
            <a:r>
              <a:rPr lang="en-US" sz="2000" dirty="0" smtClean="0"/>
              <a:t>Codeine				48 hours</a:t>
            </a:r>
          </a:p>
          <a:p>
            <a:r>
              <a:rPr lang="en-US" sz="2000" dirty="0" smtClean="0"/>
              <a:t>Marijuana			3 days (single use)</a:t>
            </a:r>
          </a:p>
          <a:p>
            <a:r>
              <a:rPr lang="en-US" sz="2000" dirty="0"/>
              <a:t>	</a:t>
            </a:r>
            <a:r>
              <a:rPr lang="en-US" sz="2000" dirty="0" smtClean="0"/>
              <a:t>			10 days (heavy user)</a:t>
            </a:r>
          </a:p>
          <a:p>
            <a:r>
              <a:rPr lang="en-US" sz="2000" dirty="0"/>
              <a:t>	</a:t>
            </a:r>
            <a:r>
              <a:rPr lang="en-US" sz="2000" dirty="0" smtClean="0"/>
              <a:t>			21-27 days (chronic heavy smoker)</a:t>
            </a:r>
          </a:p>
          <a:p>
            <a:r>
              <a:rPr lang="en-US" sz="2000" dirty="0" smtClean="0"/>
              <a:t>Phencyclidine (PCP)		8 days</a:t>
            </a:r>
          </a:p>
          <a:p>
            <a:r>
              <a:rPr lang="en-US" sz="2800" dirty="0"/>
              <a:t>	</a:t>
            </a:r>
            <a:endParaRPr lang="en-US" sz="2800" dirty="0" smtClean="0"/>
          </a:p>
          <a:p>
            <a:r>
              <a:rPr lang="en-US" sz="2800" dirty="0" smtClean="0"/>
              <a:t> </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4730750"/>
            <a:ext cx="20605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430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Drugs in The Workplace</a:t>
            </a:r>
            <a:endParaRPr lang="en-US" dirty="0"/>
          </a:p>
        </p:txBody>
      </p:sp>
      <p:sp>
        <p:nvSpPr>
          <p:cNvPr id="3" name="TextBox 2"/>
          <p:cNvSpPr txBox="1"/>
          <p:nvPr/>
        </p:nvSpPr>
        <p:spPr>
          <a:xfrm>
            <a:off x="403412" y="1981200"/>
            <a:ext cx="8122023" cy="2308324"/>
          </a:xfrm>
          <a:prstGeom prst="rect">
            <a:avLst/>
          </a:prstGeom>
          <a:noFill/>
        </p:spPr>
        <p:txBody>
          <a:bodyPr wrap="square" rtlCol="0">
            <a:spAutoFit/>
          </a:bodyPr>
          <a:lstStyle/>
          <a:p>
            <a:r>
              <a:rPr lang="en-US" dirty="0" smtClean="0"/>
              <a:t>The National Institute of Drug Abuse (NIDA) has identified the following drugs as the five drugs that are more commonly found in the workplace.</a:t>
            </a:r>
          </a:p>
          <a:p>
            <a:endParaRPr lang="en-US" dirty="0"/>
          </a:p>
          <a:p>
            <a:r>
              <a:rPr lang="en-US" dirty="0" smtClean="0"/>
              <a:t>These are referred to as the “NIDA 5”</a:t>
            </a:r>
          </a:p>
          <a:p>
            <a:endParaRPr lang="en-US" dirty="0"/>
          </a:p>
          <a:p>
            <a:r>
              <a:rPr lang="en-US" dirty="0" smtClean="0"/>
              <a:t>Alcohol, although not considered a drug, is also found in the workplace and is often the reason testing is ordered. </a:t>
            </a:r>
          </a:p>
          <a:p>
            <a:endParaRPr lang="en-US" dirty="0"/>
          </a:p>
        </p:txBody>
      </p:sp>
    </p:spTree>
    <p:extLst>
      <p:ext uri="{BB962C8B-B14F-4D97-AF65-F5344CB8AC3E}">
        <p14:creationId xmlns:p14="http://schemas.microsoft.com/office/powerpoint/2010/main" val="2306571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NIDA 5</a:t>
            </a:r>
            <a:endParaRPr lang="en-US" dirty="0"/>
          </a:p>
        </p:txBody>
      </p:sp>
      <p:sp>
        <p:nvSpPr>
          <p:cNvPr id="3" name="TextBox 2"/>
          <p:cNvSpPr txBox="1"/>
          <p:nvPr/>
        </p:nvSpPr>
        <p:spPr>
          <a:xfrm>
            <a:off x="295835" y="1837765"/>
            <a:ext cx="1873624" cy="369332"/>
          </a:xfrm>
          <a:prstGeom prst="rect">
            <a:avLst/>
          </a:prstGeom>
          <a:noFill/>
        </p:spPr>
        <p:txBody>
          <a:bodyPr wrap="square" rtlCol="0">
            <a:spAutoFit/>
          </a:bodyPr>
          <a:lstStyle/>
          <a:p>
            <a:r>
              <a:rPr lang="en-US" dirty="0" smtClean="0"/>
              <a:t>Marijuana</a:t>
            </a:r>
            <a:endParaRPr lang="en-US" dirty="0"/>
          </a:p>
        </p:txBody>
      </p:sp>
      <p:sp>
        <p:nvSpPr>
          <p:cNvPr id="4" name="TextBox 3"/>
          <p:cNvSpPr txBox="1"/>
          <p:nvPr/>
        </p:nvSpPr>
        <p:spPr>
          <a:xfrm>
            <a:off x="4876800" y="1730188"/>
            <a:ext cx="3818965" cy="369332"/>
          </a:xfrm>
          <a:prstGeom prst="rect">
            <a:avLst/>
          </a:prstGeom>
          <a:noFill/>
        </p:spPr>
        <p:txBody>
          <a:bodyPr wrap="square" rtlCol="0">
            <a:spAutoFit/>
          </a:bodyPr>
          <a:lstStyle/>
          <a:p>
            <a:r>
              <a:rPr lang="en-US" dirty="0" smtClean="0"/>
              <a:t>Amphetamines/Methamphetamines</a:t>
            </a:r>
            <a:endParaRPr lang="en-US" dirty="0"/>
          </a:p>
        </p:txBody>
      </p:sp>
      <p:sp>
        <p:nvSpPr>
          <p:cNvPr id="5" name="TextBox 4"/>
          <p:cNvSpPr txBox="1"/>
          <p:nvPr/>
        </p:nvSpPr>
        <p:spPr>
          <a:xfrm>
            <a:off x="295835" y="3971365"/>
            <a:ext cx="1775012" cy="369332"/>
          </a:xfrm>
          <a:prstGeom prst="rect">
            <a:avLst/>
          </a:prstGeom>
          <a:noFill/>
        </p:spPr>
        <p:txBody>
          <a:bodyPr wrap="square" rtlCol="0">
            <a:spAutoFit/>
          </a:bodyPr>
          <a:lstStyle/>
          <a:p>
            <a:r>
              <a:rPr lang="en-US" dirty="0" smtClean="0"/>
              <a:t>Cocaine</a:t>
            </a:r>
            <a:endParaRPr lang="en-US" dirty="0"/>
          </a:p>
        </p:txBody>
      </p:sp>
      <p:sp>
        <p:nvSpPr>
          <p:cNvPr id="6" name="TextBox 5"/>
          <p:cNvSpPr txBox="1"/>
          <p:nvPr/>
        </p:nvSpPr>
        <p:spPr>
          <a:xfrm>
            <a:off x="4876800" y="3567953"/>
            <a:ext cx="3406588" cy="369332"/>
          </a:xfrm>
          <a:prstGeom prst="rect">
            <a:avLst/>
          </a:prstGeom>
          <a:noFill/>
        </p:spPr>
        <p:txBody>
          <a:bodyPr wrap="square" rtlCol="0">
            <a:spAutoFit/>
          </a:bodyPr>
          <a:lstStyle/>
          <a:p>
            <a:r>
              <a:rPr lang="en-US" dirty="0" smtClean="0"/>
              <a:t>Opiates (Heroin)</a:t>
            </a:r>
            <a:endParaRPr lang="en-US" dirty="0"/>
          </a:p>
        </p:txBody>
      </p:sp>
      <p:sp>
        <p:nvSpPr>
          <p:cNvPr id="7" name="TextBox 6"/>
          <p:cNvSpPr txBox="1"/>
          <p:nvPr/>
        </p:nvSpPr>
        <p:spPr>
          <a:xfrm>
            <a:off x="4876800" y="5217459"/>
            <a:ext cx="3406588" cy="369332"/>
          </a:xfrm>
          <a:prstGeom prst="rect">
            <a:avLst/>
          </a:prstGeom>
          <a:noFill/>
        </p:spPr>
        <p:txBody>
          <a:bodyPr wrap="square" rtlCol="0">
            <a:spAutoFit/>
          </a:bodyPr>
          <a:lstStyle/>
          <a:p>
            <a:r>
              <a:rPr lang="en-US" dirty="0" smtClean="0"/>
              <a:t>Phencyclidine (PCP)</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848" y="3811778"/>
            <a:ext cx="1309215" cy="129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969" y="4376556"/>
            <a:ext cx="1687812" cy="16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19" y="2147013"/>
            <a:ext cx="1464833" cy="144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83" y="1769622"/>
            <a:ext cx="190817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649" y="2339908"/>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5848" y="5433489"/>
            <a:ext cx="1101352" cy="10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748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Methamphetamines</a:t>
            </a:r>
            <a:endParaRPr lang="en-US" dirty="0"/>
          </a:p>
        </p:txBody>
      </p:sp>
      <p:sp>
        <p:nvSpPr>
          <p:cNvPr id="3" name="TextBox 2"/>
          <p:cNvSpPr txBox="1"/>
          <p:nvPr/>
        </p:nvSpPr>
        <p:spPr>
          <a:xfrm>
            <a:off x="215153" y="1810871"/>
            <a:ext cx="8498541" cy="923330"/>
          </a:xfrm>
          <a:prstGeom prst="rect">
            <a:avLst/>
          </a:prstGeom>
          <a:noFill/>
        </p:spPr>
        <p:txBody>
          <a:bodyPr wrap="square" rtlCol="0">
            <a:spAutoFit/>
          </a:bodyPr>
          <a:lstStyle/>
          <a:p>
            <a:r>
              <a:rPr lang="en-US" dirty="0" smtClean="0"/>
              <a:t>Street Names:  	</a:t>
            </a:r>
            <a:r>
              <a:rPr lang="en-US" i="1" dirty="0" smtClean="0"/>
              <a:t>Crank, Crystal, Speed</a:t>
            </a:r>
          </a:p>
          <a:p>
            <a:r>
              <a:rPr lang="en-US" dirty="0" smtClean="0"/>
              <a:t>Looks Like:	</a:t>
            </a:r>
            <a:r>
              <a:rPr lang="en-US" i="1" dirty="0" smtClean="0"/>
              <a:t>White powder, pills, rock resembling a block of paraffin</a:t>
            </a:r>
          </a:p>
          <a:p>
            <a:r>
              <a:rPr lang="en-US" dirty="0" smtClean="0"/>
              <a:t>How Taken: 	</a:t>
            </a:r>
            <a:r>
              <a:rPr lang="en-US" i="1" dirty="0" smtClean="0"/>
              <a:t>Orally, injected, inhaled</a:t>
            </a:r>
            <a:endParaRPr lang="en-US" i="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61" y="2882120"/>
            <a:ext cx="1975822" cy="195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754" y="2882120"/>
            <a:ext cx="1499721" cy="149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247" y="2734201"/>
            <a:ext cx="3369048" cy="26816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754" y="4619403"/>
            <a:ext cx="1493229" cy="2017877"/>
          </a:xfrm>
          <a:prstGeom prst="rect">
            <a:avLst/>
          </a:prstGeom>
        </p:spPr>
      </p:pic>
    </p:spTree>
    <p:extLst>
      <p:ext uri="{BB962C8B-B14F-4D97-AF65-F5344CB8AC3E}">
        <p14:creationId xmlns:p14="http://schemas.microsoft.com/office/powerpoint/2010/main" val="2350784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Drug Facts – Amphetamine Methamphetamine</a:t>
            </a:r>
            <a:endParaRPr lang="en-US" sz="2800" dirty="0"/>
          </a:p>
        </p:txBody>
      </p:sp>
      <p:sp>
        <p:nvSpPr>
          <p:cNvPr id="3" name="Content Placeholder 2"/>
          <p:cNvSpPr>
            <a:spLocks noGrp="1"/>
          </p:cNvSpPr>
          <p:nvPr>
            <p:ph idx="1"/>
          </p:nvPr>
        </p:nvSpPr>
        <p:spPr/>
        <p:txBody>
          <a:bodyPr/>
          <a:lstStyle/>
          <a:p>
            <a:r>
              <a:rPr lang="en-US" dirty="0"/>
              <a:t>Discovered in 1920</a:t>
            </a:r>
          </a:p>
          <a:p>
            <a:r>
              <a:rPr lang="en-US" dirty="0"/>
              <a:t>Used as an Over the Counter (OTC) bronchial dilator</a:t>
            </a:r>
          </a:p>
          <a:p>
            <a:r>
              <a:rPr lang="en-US" dirty="0"/>
              <a:t>1937 found to reduce activity in hyperactive children</a:t>
            </a:r>
          </a:p>
          <a:p>
            <a:r>
              <a:rPr lang="en-US" dirty="0"/>
              <a:t>During WWII given to soldiers on both sides of the battle field to increase efficiencies </a:t>
            </a:r>
          </a:p>
          <a:p>
            <a:r>
              <a:rPr lang="en-US" dirty="0"/>
              <a:t>Weight loss</a:t>
            </a:r>
          </a:p>
          <a:p>
            <a:endParaRPr lang="en-US" dirty="0"/>
          </a:p>
        </p:txBody>
      </p:sp>
    </p:spTree>
    <p:extLst>
      <p:ext uri="{BB962C8B-B14F-4D97-AF65-F5344CB8AC3E}">
        <p14:creationId xmlns:p14="http://schemas.microsoft.com/office/powerpoint/2010/main" val="94818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Methamphetamines</a:t>
            </a:r>
          </a:p>
        </p:txBody>
      </p:sp>
      <p:sp>
        <p:nvSpPr>
          <p:cNvPr id="3" name="TextBox 2"/>
          <p:cNvSpPr txBox="1"/>
          <p:nvPr/>
        </p:nvSpPr>
        <p:spPr>
          <a:xfrm>
            <a:off x="358588" y="1954306"/>
            <a:ext cx="8256494" cy="3416320"/>
          </a:xfrm>
          <a:prstGeom prst="rect">
            <a:avLst/>
          </a:prstGeom>
          <a:noFill/>
        </p:spPr>
        <p:txBody>
          <a:bodyPr wrap="square" rtlCol="0">
            <a:spAutoFit/>
          </a:bodyPr>
          <a:lstStyle/>
          <a:p>
            <a:r>
              <a:rPr lang="en-US" dirty="0" smtClean="0"/>
              <a:t>Manufactured in bathtubs, barns, motels, cars (driving down the road).</a:t>
            </a:r>
          </a:p>
          <a:p>
            <a:endParaRPr lang="en-US" dirty="0"/>
          </a:p>
          <a:p>
            <a:r>
              <a:rPr lang="en-US" dirty="0" smtClean="0"/>
              <a:t>Highly explosive and contains material with a base of ephedrine (what Sudafed is made of)</a:t>
            </a:r>
          </a:p>
          <a:p>
            <a:endParaRPr lang="en-US" dirty="0"/>
          </a:p>
          <a:p>
            <a:r>
              <a:rPr lang="en-US" dirty="0" smtClean="0"/>
              <a:t>Also contains many of these ingredients: </a:t>
            </a:r>
          </a:p>
          <a:p>
            <a:r>
              <a:rPr lang="en-US" dirty="0"/>
              <a:t>	</a:t>
            </a:r>
            <a:r>
              <a:rPr lang="en-US" dirty="0" smtClean="0"/>
              <a:t>Red Phosphorous</a:t>
            </a:r>
          </a:p>
          <a:p>
            <a:r>
              <a:rPr lang="en-US" dirty="0"/>
              <a:t>	</a:t>
            </a:r>
            <a:r>
              <a:rPr lang="en-US" dirty="0" smtClean="0"/>
              <a:t>Lighter Fluid</a:t>
            </a:r>
          </a:p>
          <a:p>
            <a:r>
              <a:rPr lang="en-US" dirty="0"/>
              <a:t>	</a:t>
            </a:r>
            <a:r>
              <a:rPr lang="en-US" dirty="0" smtClean="0"/>
              <a:t>Drano</a:t>
            </a:r>
          </a:p>
          <a:p>
            <a:r>
              <a:rPr lang="en-US" dirty="0" smtClean="0"/>
              <a:t>	Acetone</a:t>
            </a:r>
          </a:p>
          <a:p>
            <a:r>
              <a:rPr lang="en-US" dirty="0"/>
              <a:t>	</a:t>
            </a:r>
            <a:r>
              <a:rPr lang="en-US" dirty="0" smtClean="0"/>
              <a:t>Ether</a:t>
            </a:r>
          </a:p>
          <a:p>
            <a:r>
              <a:rPr lang="en-US" dirty="0"/>
              <a:t>	</a:t>
            </a:r>
            <a:r>
              <a:rPr lang="en-US" dirty="0" smtClean="0"/>
              <a:t>Freon</a:t>
            </a:r>
            <a:endParaRPr lang="en-US" dirty="0"/>
          </a:p>
        </p:txBody>
      </p:sp>
    </p:spTree>
    <p:extLst>
      <p:ext uri="{BB962C8B-B14F-4D97-AF65-F5344CB8AC3E}">
        <p14:creationId xmlns:p14="http://schemas.microsoft.com/office/powerpoint/2010/main" val="3992092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Methamphetamines</a:t>
            </a:r>
          </a:p>
        </p:txBody>
      </p:sp>
      <p:sp>
        <p:nvSpPr>
          <p:cNvPr id="3" name="TextBox 2"/>
          <p:cNvSpPr txBox="1"/>
          <p:nvPr/>
        </p:nvSpPr>
        <p:spPr>
          <a:xfrm>
            <a:off x="367553" y="1891553"/>
            <a:ext cx="8113059" cy="4770537"/>
          </a:xfrm>
          <a:prstGeom prst="rect">
            <a:avLst/>
          </a:prstGeom>
          <a:noFill/>
        </p:spPr>
        <p:txBody>
          <a:bodyPr wrap="square" rtlCol="0">
            <a:spAutoFit/>
          </a:bodyPr>
          <a:lstStyle/>
          <a:p>
            <a:r>
              <a:rPr lang="en-US" sz="2400" b="1" dirty="0" smtClean="0"/>
              <a:t>Signs and Symptoms: </a:t>
            </a:r>
          </a:p>
          <a:p>
            <a:pPr marL="342900" indent="-342900">
              <a:spcAft>
                <a:spcPts val="600"/>
              </a:spcAft>
              <a:buFont typeface="Arial" panose="020B0604020202020204" pitchFamily="34" charset="0"/>
              <a:buChar char="•"/>
            </a:pPr>
            <a:r>
              <a:rPr lang="en-US" sz="2400" dirty="0" smtClean="0"/>
              <a:t>Edginess</a:t>
            </a:r>
          </a:p>
          <a:p>
            <a:pPr marL="342900" indent="-342900">
              <a:spcAft>
                <a:spcPts val="600"/>
              </a:spcAft>
              <a:buFont typeface="Arial" panose="020B0604020202020204" pitchFamily="34" charset="0"/>
              <a:buChar char="•"/>
            </a:pPr>
            <a:r>
              <a:rPr lang="en-US" sz="2400" dirty="0" smtClean="0"/>
              <a:t>Nervous</a:t>
            </a:r>
          </a:p>
          <a:p>
            <a:pPr marL="342900" indent="-342900">
              <a:spcAft>
                <a:spcPts val="600"/>
              </a:spcAft>
              <a:buFont typeface="Arial" panose="020B0604020202020204" pitchFamily="34" charset="0"/>
              <a:buChar char="•"/>
            </a:pPr>
            <a:r>
              <a:rPr lang="en-US" sz="2400" dirty="0" smtClean="0"/>
              <a:t>Restless</a:t>
            </a:r>
          </a:p>
          <a:p>
            <a:pPr marL="342900" indent="-342900">
              <a:spcAft>
                <a:spcPts val="600"/>
              </a:spcAft>
              <a:buFont typeface="Arial" panose="020B0604020202020204" pitchFamily="34" charset="0"/>
              <a:buChar char="•"/>
            </a:pPr>
            <a:r>
              <a:rPr lang="en-US" sz="2400" dirty="0" smtClean="0"/>
              <a:t>Hard to sit still</a:t>
            </a:r>
          </a:p>
          <a:p>
            <a:pPr marL="342900" indent="-342900">
              <a:spcAft>
                <a:spcPts val="600"/>
              </a:spcAft>
              <a:buFont typeface="Arial" panose="020B0604020202020204" pitchFamily="34" charset="0"/>
              <a:buChar char="•"/>
            </a:pPr>
            <a:r>
              <a:rPr lang="en-US" sz="2400" dirty="0" smtClean="0"/>
              <a:t>Twitching, jerking movements (loss of motor skills)</a:t>
            </a:r>
          </a:p>
          <a:p>
            <a:pPr marL="342900" indent="-342900">
              <a:spcAft>
                <a:spcPts val="600"/>
              </a:spcAft>
              <a:buFont typeface="Arial" panose="020B0604020202020204" pitchFamily="34" charset="0"/>
              <a:buChar char="•"/>
            </a:pPr>
            <a:r>
              <a:rPr lang="en-US" sz="2400" dirty="0" smtClean="0"/>
              <a:t>Itching, scratching (they feel like bugs are crawling on them)</a:t>
            </a:r>
          </a:p>
          <a:p>
            <a:pPr marL="342900" indent="-342900">
              <a:spcAft>
                <a:spcPts val="600"/>
              </a:spcAft>
              <a:buFont typeface="Arial" panose="020B0604020202020204" pitchFamily="34" charset="0"/>
              <a:buChar char="•"/>
            </a:pPr>
            <a:r>
              <a:rPr lang="en-US" sz="2400" dirty="0" smtClean="0"/>
              <a:t>Act very paranoid – feel people are out to get them and can make the individual very aggressive and violent</a:t>
            </a:r>
          </a:p>
          <a:p>
            <a:pPr marL="342900" indent="-342900">
              <a:spcAft>
                <a:spcPts val="600"/>
              </a:spcAft>
              <a:buFont typeface="Arial" panose="020B0604020202020204" pitchFamily="34" charset="0"/>
              <a:buChar char="•"/>
            </a:pPr>
            <a:r>
              <a:rPr lang="en-US" sz="2400" dirty="0" smtClean="0"/>
              <a:t>Sweat a lot – even when it is cold</a:t>
            </a:r>
          </a:p>
          <a:p>
            <a:endParaRPr lang="en-US" sz="2400" dirty="0"/>
          </a:p>
        </p:txBody>
      </p:sp>
    </p:spTree>
    <p:extLst>
      <p:ext uri="{BB962C8B-B14F-4D97-AF65-F5344CB8AC3E}">
        <p14:creationId xmlns:p14="http://schemas.microsoft.com/office/powerpoint/2010/main" val="2648671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Magnitude of the Problem</a:t>
            </a:r>
          </a:p>
        </p:txBody>
      </p:sp>
      <p:sp>
        <p:nvSpPr>
          <p:cNvPr id="5" name="TextBox 4"/>
          <p:cNvSpPr txBox="1"/>
          <p:nvPr/>
        </p:nvSpPr>
        <p:spPr>
          <a:xfrm>
            <a:off x="600636" y="1909483"/>
            <a:ext cx="7853082" cy="4708981"/>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t>19.5 million Americans currently use illicit drugs</a:t>
            </a:r>
          </a:p>
          <a:p>
            <a:pPr marL="457200" indent="-457200">
              <a:buFont typeface="Wingdings" panose="05000000000000000000" pitchFamily="2" charset="2"/>
              <a:buChar char="v"/>
            </a:pPr>
            <a:r>
              <a:rPr lang="en-US" sz="2800" b="1" dirty="0"/>
              <a:t>12.4 million of these are employed full time or part time</a:t>
            </a:r>
          </a:p>
          <a:p>
            <a:pPr marL="914400" lvl="1" indent="-457200">
              <a:buFont typeface="Arial" panose="020B0604020202020204" pitchFamily="34" charset="0"/>
              <a:buChar char="•"/>
            </a:pPr>
            <a:r>
              <a:rPr lang="en-US" sz="2800" dirty="0"/>
              <a:t>8.2 % of full time workers are current users</a:t>
            </a:r>
          </a:p>
          <a:p>
            <a:pPr marL="914400" lvl="1" indent="-457200">
              <a:buFont typeface="Arial" panose="020B0604020202020204" pitchFamily="34" charset="0"/>
              <a:buChar char="•"/>
            </a:pPr>
            <a:r>
              <a:rPr lang="en-US" sz="2800" dirty="0"/>
              <a:t>10.5% of part time workers are current users</a:t>
            </a:r>
            <a:br>
              <a:rPr lang="en-US" sz="2800" dirty="0"/>
            </a:br>
            <a:endParaRPr lang="en-US" sz="2800" dirty="0"/>
          </a:p>
          <a:p>
            <a:pPr marL="457200" indent="-457200">
              <a:buFont typeface="Wingdings" panose="05000000000000000000" pitchFamily="2" charset="2"/>
              <a:buChar char="v"/>
            </a:pPr>
            <a:r>
              <a:rPr lang="en-US" sz="2800" b="1" dirty="0"/>
              <a:t>20% of young adults (18-25 years old) currently use illicit drugs</a:t>
            </a:r>
          </a:p>
          <a:p>
            <a:pPr marL="914400" lvl="1" indent="-457200">
              <a:buFont typeface="Arial" panose="020B0604020202020204" pitchFamily="34" charset="0"/>
              <a:buChar char="•"/>
            </a:pPr>
            <a:r>
              <a:rPr lang="en-US" sz="2800" dirty="0"/>
              <a:t>75% of callers to the National Cocaine Helpline admit to having used drugs on the job</a:t>
            </a:r>
          </a:p>
          <a:p>
            <a:endParaRPr lang="en-US" dirty="0"/>
          </a:p>
        </p:txBody>
      </p:sp>
    </p:spTree>
    <p:extLst>
      <p:ext uri="{BB962C8B-B14F-4D97-AF65-F5344CB8AC3E}">
        <p14:creationId xmlns:p14="http://schemas.microsoft.com/office/powerpoint/2010/main" val="836541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Methamphetamines</a:t>
            </a:r>
          </a:p>
        </p:txBody>
      </p:sp>
      <p:sp>
        <p:nvSpPr>
          <p:cNvPr id="3" name="TextBox 2"/>
          <p:cNvSpPr txBox="1"/>
          <p:nvPr/>
        </p:nvSpPr>
        <p:spPr>
          <a:xfrm>
            <a:off x="493059" y="1828800"/>
            <a:ext cx="8104094" cy="4524315"/>
          </a:xfrm>
          <a:prstGeom prst="rect">
            <a:avLst/>
          </a:prstGeom>
          <a:noFill/>
        </p:spPr>
        <p:txBody>
          <a:bodyPr wrap="square" rtlCol="0">
            <a:spAutoFit/>
          </a:bodyPr>
          <a:lstStyle/>
          <a:p>
            <a:r>
              <a:rPr lang="en-US" sz="2000" b="1" dirty="0" smtClean="0"/>
              <a:t>Signs and Symptoms:</a:t>
            </a:r>
          </a:p>
          <a:p>
            <a:pPr marL="342900" indent="-342900">
              <a:spcAft>
                <a:spcPts val="600"/>
              </a:spcAft>
              <a:buFont typeface="Arial" panose="020B0604020202020204" pitchFamily="34" charset="0"/>
              <a:buChar char="•"/>
            </a:pPr>
            <a:r>
              <a:rPr lang="en-US" sz="2000" dirty="0" smtClean="0"/>
              <a:t>Rapid, irrational and slurred speech</a:t>
            </a:r>
          </a:p>
          <a:p>
            <a:pPr marL="342900" indent="-342900">
              <a:spcAft>
                <a:spcPts val="600"/>
              </a:spcAft>
              <a:buFont typeface="Arial" panose="020B0604020202020204" pitchFamily="34" charset="0"/>
              <a:buChar char="•"/>
            </a:pPr>
            <a:r>
              <a:rPr lang="en-US" sz="2000" dirty="0" smtClean="0"/>
              <a:t>Grinding their teeth</a:t>
            </a:r>
          </a:p>
          <a:p>
            <a:pPr marL="342900" indent="-342900">
              <a:spcAft>
                <a:spcPts val="600"/>
              </a:spcAft>
              <a:buFont typeface="Arial" panose="020B0604020202020204" pitchFamily="34" charset="0"/>
              <a:buChar char="•"/>
            </a:pPr>
            <a:r>
              <a:rPr lang="en-US" sz="2000" dirty="0" smtClean="0"/>
              <a:t>Runny nose</a:t>
            </a:r>
          </a:p>
          <a:p>
            <a:pPr marL="342900" indent="-342900">
              <a:spcAft>
                <a:spcPts val="600"/>
              </a:spcAft>
              <a:buFont typeface="Arial" panose="020B0604020202020204" pitchFamily="34" charset="0"/>
              <a:buChar char="•"/>
            </a:pPr>
            <a:r>
              <a:rPr lang="en-US" sz="2000" dirty="0" smtClean="0"/>
              <a:t>Sometime bloody nose for no reason</a:t>
            </a:r>
          </a:p>
          <a:p>
            <a:pPr marL="342900" indent="-342900">
              <a:spcAft>
                <a:spcPts val="600"/>
              </a:spcAft>
              <a:buFont typeface="Arial" panose="020B0604020202020204" pitchFamily="34" charset="0"/>
              <a:buChar char="•"/>
            </a:pPr>
            <a:r>
              <a:rPr lang="en-US" sz="2000" dirty="0" smtClean="0"/>
              <a:t>Sudden weight loss (no desire to eat)</a:t>
            </a:r>
          </a:p>
          <a:p>
            <a:pPr marL="342900" indent="-342900">
              <a:spcAft>
                <a:spcPts val="600"/>
              </a:spcAft>
              <a:buFont typeface="Arial" panose="020B0604020202020204" pitchFamily="34" charset="0"/>
              <a:buChar char="•"/>
            </a:pPr>
            <a:r>
              <a:rPr lang="en-US" sz="2000" dirty="0" smtClean="0"/>
              <a:t>Sickly looking</a:t>
            </a:r>
          </a:p>
          <a:p>
            <a:pPr marL="342900" indent="-342900">
              <a:spcAft>
                <a:spcPts val="600"/>
              </a:spcAft>
              <a:buFont typeface="Arial" panose="020B0604020202020204" pitchFamily="34" charset="0"/>
              <a:buChar char="•"/>
            </a:pPr>
            <a:r>
              <a:rPr lang="en-US" sz="2000" dirty="0" smtClean="0"/>
              <a:t>Skin sores on the arms and face</a:t>
            </a:r>
          </a:p>
          <a:p>
            <a:pPr marL="342900" indent="-342900">
              <a:spcAft>
                <a:spcPts val="600"/>
              </a:spcAft>
              <a:buFont typeface="Arial" panose="020B0604020202020204" pitchFamily="34" charset="0"/>
              <a:buChar char="•"/>
            </a:pPr>
            <a:r>
              <a:rPr lang="en-US" sz="2000" dirty="0" smtClean="0"/>
              <a:t>Rotten teeth and gums</a:t>
            </a:r>
          </a:p>
          <a:p>
            <a:pPr marL="342900" indent="-342900">
              <a:spcAft>
                <a:spcPts val="600"/>
              </a:spcAft>
              <a:buFont typeface="Arial" panose="020B0604020202020204" pitchFamily="34" charset="0"/>
              <a:buChar char="•"/>
            </a:pPr>
            <a:r>
              <a:rPr lang="en-US" sz="2000" dirty="0" smtClean="0"/>
              <a:t>Poor personal hygiene</a:t>
            </a:r>
          </a:p>
          <a:p>
            <a:pPr marL="342900" indent="-342900">
              <a:spcAft>
                <a:spcPts val="600"/>
              </a:spcAft>
              <a:buFont typeface="Arial" panose="020B0604020202020204" pitchFamily="34" charset="0"/>
              <a:buChar char="•"/>
            </a:pPr>
            <a:r>
              <a:rPr lang="en-US" sz="2000" dirty="0" smtClean="0"/>
              <a:t>Extreme/bizarre behavior</a:t>
            </a:r>
          </a:p>
          <a:p>
            <a:endParaRPr lang="en-US" dirty="0"/>
          </a:p>
        </p:txBody>
      </p:sp>
    </p:spTree>
    <p:extLst>
      <p:ext uri="{BB962C8B-B14F-4D97-AF65-F5344CB8AC3E}">
        <p14:creationId xmlns:p14="http://schemas.microsoft.com/office/powerpoint/2010/main" val="1095898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Methamphetamines</a:t>
            </a:r>
          </a:p>
        </p:txBody>
      </p:sp>
      <p:sp>
        <p:nvSpPr>
          <p:cNvPr id="3" name="TextBox 2"/>
          <p:cNvSpPr txBox="1"/>
          <p:nvPr/>
        </p:nvSpPr>
        <p:spPr>
          <a:xfrm>
            <a:off x="394447" y="2017059"/>
            <a:ext cx="8337177" cy="4308872"/>
          </a:xfrm>
          <a:prstGeom prst="rect">
            <a:avLst/>
          </a:prstGeom>
          <a:noFill/>
        </p:spPr>
        <p:txBody>
          <a:bodyPr wrap="square" rtlCol="0">
            <a:spAutoFit/>
          </a:bodyPr>
          <a:lstStyle/>
          <a:p>
            <a:r>
              <a:rPr lang="en-US" sz="2400" b="1" dirty="0" smtClean="0"/>
              <a:t>Long term effects of heavy use:</a:t>
            </a:r>
          </a:p>
          <a:p>
            <a:pPr marL="342900" indent="-342900">
              <a:spcAft>
                <a:spcPts val="600"/>
              </a:spcAft>
              <a:buFont typeface="Arial" panose="020B0604020202020204" pitchFamily="34" charset="0"/>
              <a:buChar char="•"/>
            </a:pPr>
            <a:r>
              <a:rPr lang="en-US" sz="2400" dirty="0" smtClean="0"/>
              <a:t>Depression</a:t>
            </a:r>
          </a:p>
          <a:p>
            <a:pPr marL="342900" indent="-342900">
              <a:spcAft>
                <a:spcPts val="600"/>
              </a:spcAft>
              <a:buFont typeface="Arial" panose="020B0604020202020204" pitchFamily="34" charset="0"/>
              <a:buChar char="•"/>
            </a:pPr>
            <a:r>
              <a:rPr lang="en-US" sz="2400" dirty="0" smtClean="0"/>
              <a:t>Permanent psychological problems</a:t>
            </a:r>
          </a:p>
          <a:p>
            <a:pPr marL="342900" indent="-342900">
              <a:spcAft>
                <a:spcPts val="600"/>
              </a:spcAft>
              <a:buFont typeface="Arial" panose="020B0604020202020204" pitchFamily="34" charset="0"/>
              <a:buChar char="•"/>
            </a:pPr>
            <a:r>
              <a:rPr lang="en-US" sz="2400" dirty="0" smtClean="0"/>
              <a:t>Possible brain damage</a:t>
            </a:r>
          </a:p>
          <a:p>
            <a:pPr marL="342900" indent="-342900">
              <a:spcAft>
                <a:spcPts val="600"/>
              </a:spcAft>
              <a:buFont typeface="Arial" panose="020B0604020202020204" pitchFamily="34" charset="0"/>
              <a:buChar char="•"/>
            </a:pPr>
            <a:r>
              <a:rPr lang="en-US" sz="2400" dirty="0" smtClean="0"/>
              <a:t>Disturbance of personality development</a:t>
            </a:r>
          </a:p>
          <a:p>
            <a:pPr marL="342900" indent="-342900">
              <a:spcAft>
                <a:spcPts val="600"/>
              </a:spcAft>
              <a:buFont typeface="Arial" panose="020B0604020202020204" pitchFamily="34" charset="0"/>
              <a:buChar char="•"/>
            </a:pPr>
            <a:r>
              <a:rPr lang="en-US" sz="2400" dirty="0" smtClean="0"/>
              <a:t>Liver damage</a:t>
            </a:r>
          </a:p>
          <a:p>
            <a:pPr marL="342900" indent="-342900">
              <a:spcAft>
                <a:spcPts val="600"/>
              </a:spcAft>
              <a:buFont typeface="Arial" panose="020B0604020202020204" pitchFamily="34" charset="0"/>
              <a:buChar char="•"/>
            </a:pPr>
            <a:r>
              <a:rPr lang="en-US" sz="2400" dirty="0" smtClean="0"/>
              <a:t>Fatal lung and kidney disorders</a:t>
            </a:r>
          </a:p>
          <a:p>
            <a:pPr marL="342900" indent="-342900">
              <a:spcAft>
                <a:spcPts val="600"/>
              </a:spcAft>
              <a:buFont typeface="Arial" panose="020B0604020202020204" pitchFamily="34" charset="0"/>
              <a:buChar char="•"/>
            </a:pPr>
            <a:r>
              <a:rPr lang="en-US" sz="2400" dirty="0" smtClean="0"/>
              <a:t>Stroke or heart problems</a:t>
            </a:r>
          </a:p>
          <a:p>
            <a:pPr marL="342900" indent="-342900">
              <a:spcAft>
                <a:spcPts val="600"/>
              </a:spcAft>
              <a:buFont typeface="Arial" panose="020B0604020202020204" pitchFamily="34" charset="0"/>
              <a:buChar char="•"/>
            </a:pPr>
            <a:r>
              <a:rPr lang="en-US" sz="2400" dirty="0" smtClean="0"/>
              <a:t>Death</a:t>
            </a:r>
          </a:p>
          <a:p>
            <a:endParaRPr lang="en-US" dirty="0"/>
          </a:p>
        </p:txBody>
      </p:sp>
    </p:spTree>
    <p:extLst>
      <p:ext uri="{BB962C8B-B14F-4D97-AF65-F5344CB8AC3E}">
        <p14:creationId xmlns:p14="http://schemas.microsoft.com/office/powerpoint/2010/main" val="3376201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Methamphetamines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 y="2134721"/>
            <a:ext cx="2591248" cy="1732897"/>
          </a:xfrm>
          <a:prstGeom prst="rect">
            <a:avLst/>
          </a:prstGeom>
        </p:spPr>
      </p:pic>
      <p:sp>
        <p:nvSpPr>
          <p:cNvPr id="5" name="TextBox 4"/>
          <p:cNvSpPr txBox="1"/>
          <p:nvPr/>
        </p:nvSpPr>
        <p:spPr>
          <a:xfrm>
            <a:off x="3444689" y="2134721"/>
            <a:ext cx="1252818" cy="369332"/>
          </a:xfrm>
          <a:prstGeom prst="rect">
            <a:avLst/>
          </a:prstGeom>
          <a:noFill/>
        </p:spPr>
        <p:txBody>
          <a:bodyPr wrap="square" rtlCol="0">
            <a:spAutoFit/>
          </a:bodyPr>
          <a:lstStyle/>
          <a:p>
            <a:r>
              <a:rPr lang="en-US" i="1" dirty="0" smtClean="0"/>
              <a:t>Meth mites</a:t>
            </a:r>
            <a:endParaRPr lang="en-US"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803062"/>
            <a:ext cx="2857500" cy="1905000"/>
          </a:xfrm>
          <a:prstGeom prst="rect">
            <a:avLst/>
          </a:prstGeom>
        </p:spPr>
      </p:pic>
      <p:sp>
        <p:nvSpPr>
          <p:cNvPr id="9" name="TextBox 8"/>
          <p:cNvSpPr txBox="1"/>
          <p:nvPr/>
        </p:nvSpPr>
        <p:spPr>
          <a:xfrm>
            <a:off x="5961529" y="3716664"/>
            <a:ext cx="2608729" cy="369332"/>
          </a:xfrm>
          <a:prstGeom prst="rect">
            <a:avLst/>
          </a:prstGeom>
          <a:noFill/>
        </p:spPr>
        <p:txBody>
          <a:bodyPr wrap="square" rtlCol="0">
            <a:spAutoFit/>
          </a:bodyPr>
          <a:lstStyle/>
          <a:p>
            <a:r>
              <a:rPr lang="en-US" dirty="0" smtClean="0"/>
              <a:t>Meth mouth</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91" y="4085997"/>
            <a:ext cx="3977403" cy="256606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507" y="4094598"/>
            <a:ext cx="4082304" cy="2633745"/>
          </a:xfrm>
          <a:prstGeom prst="rect">
            <a:avLst/>
          </a:prstGeom>
        </p:spPr>
      </p:pic>
    </p:spTree>
    <p:extLst>
      <p:ext uri="{BB962C8B-B14F-4D97-AF65-F5344CB8AC3E}">
        <p14:creationId xmlns:p14="http://schemas.microsoft.com/office/powerpoint/2010/main" val="2290527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Methamphetamines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89031"/>
            <a:ext cx="7117976" cy="4146221"/>
          </a:xfrm>
          <a:prstGeom prst="rect">
            <a:avLst/>
          </a:prstGeom>
        </p:spPr>
      </p:pic>
    </p:spTree>
    <p:extLst>
      <p:ext uri="{BB962C8B-B14F-4D97-AF65-F5344CB8AC3E}">
        <p14:creationId xmlns:p14="http://schemas.microsoft.com/office/powerpoint/2010/main" val="2339920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of Meth Use</a:t>
            </a:r>
            <a:endParaRPr lang="en-US" dirty="0"/>
          </a:p>
        </p:txBody>
      </p:sp>
      <p:pic>
        <p:nvPicPr>
          <p:cNvPr id="4" name="Content Placeholder 3" descr="meth 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6465" y="1700213"/>
            <a:ext cx="4121150" cy="2582862"/>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meth+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957" y="4283075"/>
            <a:ext cx="40735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80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Cocaine</a:t>
            </a:r>
            <a:endParaRPr lang="en-US" dirty="0"/>
          </a:p>
        </p:txBody>
      </p:sp>
      <p:sp>
        <p:nvSpPr>
          <p:cNvPr id="3" name="TextBox 2"/>
          <p:cNvSpPr txBox="1"/>
          <p:nvPr/>
        </p:nvSpPr>
        <p:spPr>
          <a:xfrm>
            <a:off x="349624" y="1873624"/>
            <a:ext cx="8570258" cy="923330"/>
          </a:xfrm>
          <a:prstGeom prst="rect">
            <a:avLst/>
          </a:prstGeom>
          <a:noFill/>
        </p:spPr>
        <p:txBody>
          <a:bodyPr wrap="square" rtlCol="0">
            <a:spAutoFit/>
          </a:bodyPr>
          <a:lstStyle/>
          <a:p>
            <a:r>
              <a:rPr lang="en-US" dirty="0" smtClean="0"/>
              <a:t>Street Names:  </a:t>
            </a:r>
            <a:r>
              <a:rPr lang="en-US" i="1" dirty="0" smtClean="0"/>
              <a:t>Coke, Snow, Nose Candy, Flake, Blow, Big C, Lady, White, and Snowbirds</a:t>
            </a:r>
          </a:p>
          <a:p>
            <a:r>
              <a:rPr lang="en-US" dirty="0" smtClean="0"/>
              <a:t>Looks Like:  </a:t>
            </a:r>
            <a:r>
              <a:rPr lang="en-US" i="1" dirty="0" smtClean="0"/>
              <a:t>White crystalline powder</a:t>
            </a:r>
          </a:p>
          <a:p>
            <a:r>
              <a:rPr lang="en-US" dirty="0" smtClean="0"/>
              <a:t>How Taken: </a:t>
            </a:r>
            <a:r>
              <a:rPr lang="en-US" i="1" dirty="0" smtClean="0"/>
              <a:t>Inhaled, injected</a:t>
            </a:r>
          </a:p>
        </p:txBody>
      </p:sp>
      <p:pic>
        <p:nvPicPr>
          <p:cNvPr id="4" name="Picture 19" descr="man-snorting-coc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83" y="2897373"/>
            <a:ext cx="3844552" cy="288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904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Facts - Cocaine</a:t>
            </a:r>
            <a:endParaRPr lang="en-US" dirty="0"/>
          </a:p>
        </p:txBody>
      </p:sp>
      <p:sp>
        <p:nvSpPr>
          <p:cNvPr id="3" name="Content Placeholder 2"/>
          <p:cNvSpPr>
            <a:spLocks noGrp="1"/>
          </p:cNvSpPr>
          <p:nvPr>
            <p:ph idx="1"/>
          </p:nvPr>
        </p:nvSpPr>
        <p:spPr/>
        <p:txBody>
          <a:bodyPr/>
          <a:lstStyle/>
          <a:p>
            <a:r>
              <a:rPr lang="en-US" dirty="0" smtClean="0"/>
              <a:t>From the coca plant, chewed for thousands of years</a:t>
            </a:r>
          </a:p>
          <a:p>
            <a:r>
              <a:rPr lang="en-US" dirty="0" smtClean="0"/>
              <a:t>1916 coca cigarette “guaranteed to lift depression”</a:t>
            </a:r>
          </a:p>
          <a:p>
            <a:r>
              <a:rPr lang="en-US" dirty="0" smtClean="0"/>
              <a:t>1886 used in tonic called Coca Cola – cure for all nervous afflictions</a:t>
            </a:r>
          </a:p>
          <a:p>
            <a:r>
              <a:rPr lang="en-US" dirty="0" smtClean="0"/>
              <a:t>Until 1903, typical glass of coca cola contained</a:t>
            </a:r>
            <a:br>
              <a:rPr lang="en-US" dirty="0" smtClean="0"/>
            </a:br>
            <a:r>
              <a:rPr lang="en-US" dirty="0" smtClean="0"/>
              <a:t>60 mg of cocaine </a:t>
            </a:r>
            <a:endParaRPr lang="en-US" dirty="0"/>
          </a:p>
        </p:txBody>
      </p:sp>
    </p:spTree>
    <p:extLst>
      <p:ext uri="{BB962C8B-B14F-4D97-AF65-F5344CB8AC3E}">
        <p14:creationId xmlns:p14="http://schemas.microsoft.com/office/powerpoint/2010/main" val="210502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Cocaine</a:t>
            </a:r>
            <a:endParaRPr lang="en-US" dirty="0"/>
          </a:p>
        </p:txBody>
      </p:sp>
      <p:sp>
        <p:nvSpPr>
          <p:cNvPr id="3" name="TextBox 2"/>
          <p:cNvSpPr txBox="1"/>
          <p:nvPr/>
        </p:nvSpPr>
        <p:spPr>
          <a:xfrm>
            <a:off x="475129" y="1918447"/>
            <a:ext cx="3424518" cy="4355038"/>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Effects</a:t>
            </a:r>
          </a:p>
          <a:p>
            <a:pPr marL="742950" lvl="1" indent="-285750">
              <a:spcAft>
                <a:spcPts val="600"/>
              </a:spcAft>
              <a:buFont typeface="Wingdings" panose="05000000000000000000" pitchFamily="2" charset="2"/>
              <a:buChar char="§"/>
            </a:pPr>
            <a:r>
              <a:rPr lang="en-US" dirty="0" smtClean="0"/>
              <a:t>Produces brief but intense feelings of euphoria</a:t>
            </a:r>
          </a:p>
          <a:p>
            <a:pPr marL="742950" lvl="1" indent="-285750">
              <a:spcAft>
                <a:spcPts val="600"/>
              </a:spcAft>
              <a:buFont typeface="Wingdings" panose="05000000000000000000" pitchFamily="2" charset="2"/>
              <a:buChar char="§"/>
            </a:pPr>
            <a:r>
              <a:rPr lang="en-US" dirty="0" smtClean="0"/>
              <a:t>Stimulates the central nervous system</a:t>
            </a:r>
          </a:p>
          <a:p>
            <a:pPr marL="742950" lvl="1" indent="-285750">
              <a:spcAft>
                <a:spcPts val="600"/>
              </a:spcAft>
              <a:buFont typeface="Wingdings" panose="05000000000000000000" pitchFamily="2" charset="2"/>
              <a:buChar char="§"/>
            </a:pPr>
            <a:r>
              <a:rPr lang="en-US" dirty="0" smtClean="0"/>
              <a:t>Increases pulse, blood pressure, body temperature, and respiratory rate</a:t>
            </a:r>
          </a:p>
          <a:p>
            <a:pPr marL="742950" lvl="1" indent="-285750">
              <a:spcAft>
                <a:spcPts val="600"/>
              </a:spcAft>
              <a:buFont typeface="Wingdings" panose="05000000000000000000" pitchFamily="2" charset="2"/>
              <a:buChar char="§"/>
            </a:pPr>
            <a:r>
              <a:rPr lang="en-US" dirty="0" smtClean="0"/>
              <a:t>Causes extreme excitability and anxiety</a:t>
            </a:r>
          </a:p>
          <a:p>
            <a:pPr marL="742950" lvl="1" indent="-285750">
              <a:spcAft>
                <a:spcPts val="600"/>
              </a:spcAft>
              <a:buFont typeface="Wingdings" panose="05000000000000000000" pitchFamily="2" charset="2"/>
              <a:buChar char="§"/>
            </a:pPr>
            <a:r>
              <a:rPr lang="en-US" dirty="0" smtClean="0"/>
              <a:t>Produces sleeplessness and chronic fatigue</a:t>
            </a:r>
          </a:p>
          <a:p>
            <a:endParaRPr lang="en-US" dirty="0"/>
          </a:p>
        </p:txBody>
      </p:sp>
      <p:sp>
        <p:nvSpPr>
          <p:cNvPr id="4" name="TextBox 3"/>
          <p:cNvSpPr txBox="1"/>
          <p:nvPr/>
        </p:nvSpPr>
        <p:spPr>
          <a:xfrm>
            <a:off x="4742330" y="1918447"/>
            <a:ext cx="3532094" cy="3170099"/>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Dangers</a:t>
            </a:r>
          </a:p>
          <a:p>
            <a:pPr marL="285750" indent="-285750">
              <a:spcAft>
                <a:spcPts val="600"/>
              </a:spcAft>
              <a:buFont typeface="Wingdings" panose="05000000000000000000" pitchFamily="2" charset="2"/>
              <a:buChar char="§"/>
            </a:pPr>
            <a:r>
              <a:rPr lang="en-US" dirty="0" smtClean="0"/>
              <a:t>Bleeding and damage to nasal passages</a:t>
            </a:r>
          </a:p>
          <a:p>
            <a:pPr marL="285750" indent="-285750">
              <a:spcAft>
                <a:spcPts val="600"/>
              </a:spcAft>
              <a:buFont typeface="Wingdings" panose="05000000000000000000" pitchFamily="2" charset="2"/>
              <a:buChar char="§"/>
            </a:pPr>
            <a:r>
              <a:rPr lang="en-US" dirty="0" smtClean="0"/>
              <a:t>Paranoid psychosis, hallucinations and mental abnormalities</a:t>
            </a:r>
          </a:p>
          <a:p>
            <a:pPr marL="285750" indent="-285750">
              <a:spcAft>
                <a:spcPts val="600"/>
              </a:spcAft>
              <a:buFont typeface="Wingdings" panose="05000000000000000000" pitchFamily="2" charset="2"/>
              <a:buChar char="§"/>
            </a:pPr>
            <a:r>
              <a:rPr lang="en-US" dirty="0" smtClean="0"/>
              <a:t>Impaired driving ability</a:t>
            </a:r>
          </a:p>
          <a:p>
            <a:pPr marL="285750" indent="-285750">
              <a:spcAft>
                <a:spcPts val="600"/>
              </a:spcAft>
              <a:buFont typeface="Wingdings" panose="05000000000000000000" pitchFamily="2" charset="2"/>
              <a:buChar char="§"/>
            </a:pPr>
            <a:r>
              <a:rPr lang="en-US" dirty="0" smtClean="0"/>
              <a:t>Death caused by heart or respiratory failure</a:t>
            </a:r>
          </a:p>
          <a:p>
            <a:endParaRPr lang="en-US" dirty="0"/>
          </a:p>
        </p:txBody>
      </p:sp>
    </p:spTree>
    <p:extLst>
      <p:ext uri="{BB962C8B-B14F-4D97-AF65-F5344CB8AC3E}">
        <p14:creationId xmlns:p14="http://schemas.microsoft.com/office/powerpoint/2010/main" val="3772707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Cocaine</a:t>
            </a:r>
          </a:p>
        </p:txBody>
      </p:sp>
      <p:sp>
        <p:nvSpPr>
          <p:cNvPr id="3" name="TextBox 2"/>
          <p:cNvSpPr txBox="1"/>
          <p:nvPr/>
        </p:nvSpPr>
        <p:spPr>
          <a:xfrm>
            <a:off x="439271" y="1927412"/>
            <a:ext cx="3765176" cy="2662267"/>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Addiction</a:t>
            </a:r>
          </a:p>
          <a:p>
            <a:pPr marL="742950" lvl="1" indent="-285750">
              <a:spcAft>
                <a:spcPts val="600"/>
              </a:spcAft>
              <a:buFont typeface="Wingdings" panose="05000000000000000000" pitchFamily="2" charset="2"/>
              <a:buChar char="§"/>
            </a:pPr>
            <a:r>
              <a:rPr lang="en-US" dirty="0" smtClean="0"/>
              <a:t>Cocaine users often become psychologically and physically dependent on the drug after relatively short periods of time</a:t>
            </a:r>
            <a:br>
              <a:rPr lang="en-US" dirty="0" smtClean="0"/>
            </a:br>
            <a:endParaRPr lang="en-US" dirty="0" smtClean="0"/>
          </a:p>
          <a:p>
            <a:pPr marL="742950" lvl="1" indent="-285750">
              <a:spcAft>
                <a:spcPts val="600"/>
              </a:spcAft>
              <a:buFont typeface="Wingdings" panose="05000000000000000000" pitchFamily="2" charset="2"/>
              <a:buChar char="§"/>
            </a:pPr>
            <a:r>
              <a:rPr lang="en-US" dirty="0" smtClean="0"/>
              <a:t>In many cases, crack use leads to virtual immediate addiction</a:t>
            </a:r>
            <a:endParaRPr lang="en-US" dirty="0"/>
          </a:p>
        </p:txBody>
      </p:sp>
      <p:sp>
        <p:nvSpPr>
          <p:cNvPr id="4" name="TextBox 3"/>
          <p:cNvSpPr txBox="1"/>
          <p:nvPr/>
        </p:nvSpPr>
        <p:spPr>
          <a:xfrm>
            <a:off x="4616824" y="1927412"/>
            <a:ext cx="4061011" cy="3570208"/>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Withdrawal</a:t>
            </a:r>
          </a:p>
          <a:p>
            <a:pPr marL="742950" lvl="1" indent="-285750">
              <a:spcAft>
                <a:spcPts val="600"/>
              </a:spcAft>
              <a:buFont typeface="Arial" panose="020B0604020202020204" pitchFamily="34" charset="0"/>
              <a:buChar char="•"/>
            </a:pPr>
            <a:r>
              <a:rPr lang="en-US" dirty="0" smtClean="0"/>
              <a:t>Withdrawal symptoms from cocaine are not as physically apparent as with many other drugs</a:t>
            </a:r>
          </a:p>
          <a:p>
            <a:pPr marL="742950" lvl="1" indent="-285750">
              <a:spcAft>
                <a:spcPts val="600"/>
              </a:spcAft>
              <a:buFont typeface="Arial" panose="020B0604020202020204" pitchFamily="34" charset="0"/>
              <a:buChar char="•"/>
            </a:pPr>
            <a:r>
              <a:rPr lang="en-US" dirty="0" smtClean="0"/>
              <a:t>The most profound symptom is an intense craving for the drug once use is discontinued</a:t>
            </a:r>
          </a:p>
          <a:p>
            <a:pPr marL="742950" lvl="1" indent="-285750">
              <a:spcAft>
                <a:spcPts val="600"/>
              </a:spcAft>
              <a:buFont typeface="Arial" panose="020B0604020202020204" pitchFamily="34" charset="0"/>
              <a:buChar char="•"/>
            </a:pPr>
            <a:r>
              <a:rPr lang="en-US" dirty="0" smtClean="0"/>
              <a:t>If the craving is not satisfied, the individual may experience irritability, depression and a loss of energy</a:t>
            </a:r>
            <a:endParaRPr lang="en-US" dirty="0"/>
          </a:p>
        </p:txBody>
      </p:sp>
    </p:spTree>
    <p:extLst>
      <p:ext uri="{BB962C8B-B14F-4D97-AF65-F5344CB8AC3E}">
        <p14:creationId xmlns:p14="http://schemas.microsoft.com/office/powerpoint/2010/main" val="1189650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Crack Cocaine</a:t>
            </a:r>
            <a:endParaRPr lang="en-US" dirty="0"/>
          </a:p>
        </p:txBody>
      </p:sp>
      <p:sp>
        <p:nvSpPr>
          <p:cNvPr id="3" name="TextBox 2"/>
          <p:cNvSpPr txBox="1"/>
          <p:nvPr/>
        </p:nvSpPr>
        <p:spPr>
          <a:xfrm>
            <a:off x="322730" y="1712259"/>
            <a:ext cx="8256494" cy="923330"/>
          </a:xfrm>
          <a:prstGeom prst="rect">
            <a:avLst/>
          </a:prstGeom>
          <a:noFill/>
        </p:spPr>
        <p:txBody>
          <a:bodyPr wrap="square" rtlCol="0">
            <a:spAutoFit/>
          </a:bodyPr>
          <a:lstStyle/>
          <a:p>
            <a:r>
              <a:rPr lang="en-US" dirty="0" smtClean="0"/>
              <a:t>Street Names:  </a:t>
            </a:r>
            <a:r>
              <a:rPr lang="en-US" i="1" dirty="0" smtClean="0"/>
              <a:t>Crack, Rock, Freebase</a:t>
            </a:r>
          </a:p>
          <a:p>
            <a:r>
              <a:rPr lang="en-US" dirty="0" smtClean="0"/>
              <a:t>Looks Like:  </a:t>
            </a:r>
            <a:r>
              <a:rPr lang="en-US" i="1" dirty="0" smtClean="0"/>
              <a:t>Crystalline rocks that look like soap</a:t>
            </a:r>
          </a:p>
          <a:p>
            <a:r>
              <a:rPr lang="en-US" dirty="0" smtClean="0"/>
              <a:t>How Taken:  </a:t>
            </a:r>
            <a:r>
              <a:rPr lang="en-US" i="1" dirty="0" smtClean="0"/>
              <a:t>Smoked</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0" y="2854577"/>
            <a:ext cx="4113904" cy="3384858"/>
          </a:xfrm>
          <a:prstGeom prst="rect">
            <a:avLst/>
          </a:prstGeom>
        </p:spPr>
      </p:pic>
    </p:spTree>
    <p:extLst>
      <p:ext uri="{BB962C8B-B14F-4D97-AF65-F5344CB8AC3E}">
        <p14:creationId xmlns:p14="http://schemas.microsoft.com/office/powerpoint/2010/main" val="183058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Denial</a:t>
            </a:r>
            <a:endParaRPr lang="en-US" dirty="0"/>
          </a:p>
        </p:txBody>
      </p:sp>
      <p:sp>
        <p:nvSpPr>
          <p:cNvPr id="3" name="TextBox 2"/>
          <p:cNvSpPr txBox="1"/>
          <p:nvPr/>
        </p:nvSpPr>
        <p:spPr>
          <a:xfrm>
            <a:off x="645459" y="2017059"/>
            <a:ext cx="7862047" cy="2954655"/>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t>7.7 million people (3.3 % of the population) needed treatment for a diagnosable drug problem (excluding alcohol).  </a:t>
            </a:r>
            <a:br>
              <a:rPr lang="en-US" sz="2800" b="1" dirty="0"/>
            </a:br>
            <a:endParaRPr lang="en-US" sz="2800" b="1" dirty="0"/>
          </a:p>
          <a:p>
            <a:pPr marL="457200" indent="-457200">
              <a:buFont typeface="Wingdings" panose="05000000000000000000" pitchFamily="2" charset="2"/>
              <a:buChar char="v"/>
            </a:pPr>
            <a:r>
              <a:rPr lang="en-US" sz="2800" b="1" dirty="0"/>
              <a:t>Only 1.4 million received treatment.  82% did not believe they needed treatment.</a:t>
            </a:r>
          </a:p>
          <a:p>
            <a:endParaRPr lang="en-US" dirty="0"/>
          </a:p>
        </p:txBody>
      </p:sp>
    </p:spTree>
    <p:extLst>
      <p:ext uri="{BB962C8B-B14F-4D97-AF65-F5344CB8AC3E}">
        <p14:creationId xmlns:p14="http://schemas.microsoft.com/office/powerpoint/2010/main" val="1213002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Crack Cocaine</a:t>
            </a:r>
            <a:endParaRPr lang="en-US" dirty="0"/>
          </a:p>
        </p:txBody>
      </p:sp>
      <p:sp>
        <p:nvSpPr>
          <p:cNvPr id="3" name="TextBox 2"/>
          <p:cNvSpPr txBox="1"/>
          <p:nvPr/>
        </p:nvSpPr>
        <p:spPr>
          <a:xfrm>
            <a:off x="502024" y="2187389"/>
            <a:ext cx="7799294" cy="3046988"/>
          </a:xfrm>
          <a:prstGeom prst="rect">
            <a:avLst/>
          </a:prstGeom>
          <a:noFill/>
        </p:spPr>
        <p:txBody>
          <a:bodyPr wrap="square" rtlCol="0">
            <a:spAutoFit/>
          </a:bodyPr>
          <a:lstStyle/>
          <a:p>
            <a:r>
              <a:rPr lang="en-US" sz="2400" dirty="0" smtClean="0"/>
              <a:t>The high from the first hit is so intense that the user will do almost anything to try to get that feeling again. </a:t>
            </a:r>
          </a:p>
          <a:p>
            <a:endParaRPr lang="en-US" sz="2400" dirty="0"/>
          </a:p>
          <a:p>
            <a:r>
              <a:rPr lang="en-US" sz="2400" dirty="0" smtClean="0"/>
              <a:t>Many time this becomes a mission and everything else in life becomes secondary.</a:t>
            </a:r>
          </a:p>
          <a:p>
            <a:endParaRPr lang="en-US" sz="2400" dirty="0"/>
          </a:p>
          <a:p>
            <a:r>
              <a:rPr lang="en-US" sz="2400" dirty="0" smtClean="0"/>
              <a:t>Will have no interest in doing any work, and may become violent for any reason.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519" y="4858871"/>
            <a:ext cx="1443898" cy="1690564"/>
          </a:xfrm>
          <a:prstGeom prst="rect">
            <a:avLst/>
          </a:prstGeom>
        </p:spPr>
      </p:pic>
    </p:spTree>
    <p:extLst>
      <p:ext uri="{BB962C8B-B14F-4D97-AF65-F5344CB8AC3E}">
        <p14:creationId xmlns:p14="http://schemas.microsoft.com/office/powerpoint/2010/main" val="2362141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Marijuana</a:t>
            </a:r>
            <a:endParaRPr lang="en-US" dirty="0"/>
          </a:p>
        </p:txBody>
      </p:sp>
      <p:sp>
        <p:nvSpPr>
          <p:cNvPr id="3" name="TextBox 2"/>
          <p:cNvSpPr txBox="1"/>
          <p:nvPr/>
        </p:nvSpPr>
        <p:spPr>
          <a:xfrm>
            <a:off x="403412" y="1855694"/>
            <a:ext cx="8175812" cy="923330"/>
          </a:xfrm>
          <a:prstGeom prst="rect">
            <a:avLst/>
          </a:prstGeom>
          <a:noFill/>
        </p:spPr>
        <p:txBody>
          <a:bodyPr wrap="square" rtlCol="0">
            <a:spAutoFit/>
          </a:bodyPr>
          <a:lstStyle/>
          <a:p>
            <a:r>
              <a:rPr lang="en-US" dirty="0" smtClean="0"/>
              <a:t>Street Names:  </a:t>
            </a:r>
            <a:r>
              <a:rPr lang="en-US" i="1" dirty="0" smtClean="0"/>
              <a:t>Pot, Reefer, Grass, Weed, Dope, Ganja, Mary Jane, or </a:t>
            </a:r>
            <a:r>
              <a:rPr lang="en-US" i="1" dirty="0" err="1" smtClean="0"/>
              <a:t>Sinsemilla</a:t>
            </a:r>
            <a:endParaRPr lang="en-US" i="1" dirty="0" smtClean="0"/>
          </a:p>
          <a:p>
            <a:r>
              <a:rPr lang="en-US" dirty="0" smtClean="0"/>
              <a:t>Looks Like:  </a:t>
            </a:r>
            <a:r>
              <a:rPr lang="en-US" i="1" dirty="0" smtClean="0"/>
              <a:t>Parsley, with stems and/or seeds; rolled into cigarettes or cigars</a:t>
            </a:r>
          </a:p>
          <a:p>
            <a:r>
              <a:rPr lang="en-US" dirty="0" smtClean="0"/>
              <a:t>How Taken:  </a:t>
            </a:r>
            <a:r>
              <a:rPr lang="en-US" i="1" dirty="0" smtClean="0"/>
              <a:t>Smoked or eaten in brownies, stew, and other goodies</a:t>
            </a:r>
            <a:endParaRPr lang="en-US"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97" y="3472517"/>
            <a:ext cx="2130985" cy="210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222" y="3558148"/>
            <a:ext cx="2047594" cy="201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135" y="3558148"/>
            <a:ext cx="2027470" cy="201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49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Marijuana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93" y="1588169"/>
            <a:ext cx="3301948" cy="21949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689" y="4053661"/>
            <a:ext cx="2987758" cy="22533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709" y="2492188"/>
            <a:ext cx="4279046" cy="3227294"/>
          </a:xfrm>
          <a:prstGeom prst="rect">
            <a:avLst/>
          </a:prstGeom>
        </p:spPr>
      </p:pic>
    </p:spTree>
    <p:extLst>
      <p:ext uri="{BB962C8B-B14F-4D97-AF65-F5344CB8AC3E}">
        <p14:creationId xmlns:p14="http://schemas.microsoft.com/office/powerpoint/2010/main" val="4273573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Facts - Marijuana</a:t>
            </a:r>
            <a:endParaRPr lang="en-US" dirty="0"/>
          </a:p>
        </p:txBody>
      </p:sp>
      <p:sp>
        <p:nvSpPr>
          <p:cNvPr id="3" name="Content Placeholder 2"/>
          <p:cNvSpPr>
            <a:spLocks noGrp="1"/>
          </p:cNvSpPr>
          <p:nvPr>
            <p:ph idx="1"/>
          </p:nvPr>
        </p:nvSpPr>
        <p:spPr/>
        <p:txBody>
          <a:bodyPr/>
          <a:lstStyle/>
          <a:p>
            <a:r>
              <a:rPr lang="en-US" dirty="0" smtClean="0"/>
              <a:t>It is going to change current company drug policies</a:t>
            </a:r>
          </a:p>
          <a:p>
            <a:r>
              <a:rPr lang="en-US" dirty="0" smtClean="0"/>
              <a:t>Medical / Recreational / Safety Sensitive</a:t>
            </a:r>
          </a:p>
          <a:p>
            <a:r>
              <a:rPr lang="en-US" dirty="0" smtClean="0"/>
              <a:t>Still illegal at Federal Level</a:t>
            </a:r>
            <a:endParaRPr lang="en-US" dirty="0"/>
          </a:p>
        </p:txBody>
      </p:sp>
    </p:spTree>
    <p:extLst>
      <p:ext uri="{BB962C8B-B14F-4D97-AF65-F5344CB8AC3E}">
        <p14:creationId xmlns:p14="http://schemas.microsoft.com/office/powerpoint/2010/main" val="2483079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Marijuana</a:t>
            </a:r>
            <a:endParaRPr lang="en-US" dirty="0"/>
          </a:p>
        </p:txBody>
      </p:sp>
      <p:sp>
        <p:nvSpPr>
          <p:cNvPr id="3" name="TextBox 2"/>
          <p:cNvSpPr txBox="1"/>
          <p:nvPr/>
        </p:nvSpPr>
        <p:spPr>
          <a:xfrm>
            <a:off x="510987" y="1864659"/>
            <a:ext cx="3621741" cy="4231928"/>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Effects</a:t>
            </a:r>
          </a:p>
          <a:p>
            <a:pPr marL="742950" lvl="1" indent="-285750">
              <a:spcAft>
                <a:spcPts val="600"/>
              </a:spcAft>
              <a:buFont typeface="Wingdings" panose="05000000000000000000" pitchFamily="2" charset="2"/>
              <a:buChar char="§"/>
            </a:pPr>
            <a:r>
              <a:rPr lang="en-US" dirty="0" smtClean="0"/>
              <a:t>Euphoric feeling: increased sense of well being</a:t>
            </a:r>
          </a:p>
          <a:p>
            <a:pPr marL="742950" lvl="1" indent="-285750">
              <a:spcAft>
                <a:spcPts val="600"/>
              </a:spcAft>
              <a:buFont typeface="Wingdings" panose="05000000000000000000" pitchFamily="2" charset="2"/>
              <a:buChar char="§"/>
            </a:pPr>
            <a:r>
              <a:rPr lang="en-US" dirty="0" smtClean="0"/>
              <a:t>Lack of motivation</a:t>
            </a:r>
          </a:p>
          <a:p>
            <a:pPr marL="742950" lvl="1" indent="-285750">
              <a:spcAft>
                <a:spcPts val="600"/>
              </a:spcAft>
              <a:buFont typeface="Wingdings" panose="05000000000000000000" pitchFamily="2" charset="2"/>
              <a:buChar char="§"/>
            </a:pPr>
            <a:r>
              <a:rPr lang="en-US" dirty="0" smtClean="0"/>
              <a:t>Lowered inhibitions, talkativeness</a:t>
            </a:r>
          </a:p>
          <a:p>
            <a:pPr marL="742950" lvl="1" indent="-285750">
              <a:spcAft>
                <a:spcPts val="600"/>
              </a:spcAft>
              <a:buFont typeface="Wingdings" panose="05000000000000000000" pitchFamily="2" charset="2"/>
              <a:buChar char="§"/>
            </a:pPr>
            <a:r>
              <a:rPr lang="en-US" dirty="0" smtClean="0"/>
              <a:t>Dry mouth and throat</a:t>
            </a:r>
          </a:p>
          <a:p>
            <a:pPr marL="742950" lvl="1" indent="-285750">
              <a:spcAft>
                <a:spcPts val="600"/>
              </a:spcAft>
              <a:buFont typeface="Wingdings" panose="05000000000000000000" pitchFamily="2" charset="2"/>
              <a:buChar char="§"/>
            </a:pPr>
            <a:r>
              <a:rPr lang="en-US" dirty="0" smtClean="0"/>
              <a:t>Increased appetite – “munchies”</a:t>
            </a:r>
          </a:p>
          <a:p>
            <a:pPr marL="742950" lvl="1" indent="-285750">
              <a:spcAft>
                <a:spcPts val="600"/>
              </a:spcAft>
              <a:buFont typeface="Wingdings" panose="05000000000000000000" pitchFamily="2" charset="2"/>
              <a:buChar char="§"/>
            </a:pPr>
            <a:r>
              <a:rPr lang="en-US" dirty="0" smtClean="0"/>
              <a:t>Impaired coordination, concentration and memory</a:t>
            </a:r>
          </a:p>
          <a:p>
            <a:pPr marL="742950" lvl="1" indent="-285750">
              <a:spcAft>
                <a:spcPts val="600"/>
              </a:spcAft>
              <a:buFont typeface="Wingdings" panose="05000000000000000000" pitchFamily="2" charset="2"/>
              <a:buChar char="§"/>
            </a:pPr>
            <a:r>
              <a:rPr lang="en-US" dirty="0" smtClean="0"/>
              <a:t>Increased heart rate</a:t>
            </a:r>
          </a:p>
          <a:p>
            <a:endParaRPr lang="en-US" dirty="0"/>
          </a:p>
        </p:txBody>
      </p:sp>
      <p:sp>
        <p:nvSpPr>
          <p:cNvPr id="4" name="TextBox 3"/>
          <p:cNvSpPr txBox="1"/>
          <p:nvPr/>
        </p:nvSpPr>
        <p:spPr>
          <a:xfrm>
            <a:off x="4455459" y="1936376"/>
            <a:ext cx="4087906" cy="4632037"/>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Dangers</a:t>
            </a:r>
          </a:p>
          <a:p>
            <a:pPr marL="742950" lvl="1" indent="-285750">
              <a:spcAft>
                <a:spcPts val="600"/>
              </a:spcAft>
              <a:buFont typeface="Wingdings" panose="05000000000000000000" pitchFamily="2" charset="2"/>
              <a:buChar char="§"/>
            </a:pPr>
            <a:r>
              <a:rPr lang="en-US" dirty="0" smtClean="0"/>
              <a:t>Deteriorating performance at work</a:t>
            </a:r>
          </a:p>
          <a:p>
            <a:pPr marL="742950" lvl="1" indent="-285750">
              <a:spcAft>
                <a:spcPts val="600"/>
              </a:spcAft>
              <a:buFont typeface="Wingdings" panose="05000000000000000000" pitchFamily="2" charset="2"/>
              <a:buChar char="§"/>
            </a:pPr>
            <a:r>
              <a:rPr lang="en-US" dirty="0" smtClean="0"/>
              <a:t>“Burn out” involving muddled thinking, acute frustration,</a:t>
            </a:r>
            <a:r>
              <a:rPr lang="en-US" b="1" dirty="0" smtClean="0"/>
              <a:t> </a:t>
            </a:r>
            <a:r>
              <a:rPr lang="en-US" dirty="0" smtClean="0"/>
              <a:t>depression, and isolation</a:t>
            </a:r>
          </a:p>
          <a:p>
            <a:pPr marL="742950" lvl="1" indent="-285750">
              <a:spcAft>
                <a:spcPts val="600"/>
              </a:spcAft>
              <a:buFont typeface="Wingdings" panose="05000000000000000000" pitchFamily="2" charset="2"/>
              <a:buChar char="§"/>
            </a:pPr>
            <a:r>
              <a:rPr lang="en-US" dirty="0" smtClean="0"/>
              <a:t>Impaired sexual development and fertility</a:t>
            </a:r>
          </a:p>
          <a:p>
            <a:pPr marL="742950" lvl="1" indent="-285750">
              <a:spcAft>
                <a:spcPts val="600"/>
              </a:spcAft>
              <a:buFont typeface="Wingdings" panose="05000000000000000000" pitchFamily="2" charset="2"/>
              <a:buChar char="§"/>
            </a:pPr>
            <a:r>
              <a:rPr lang="en-US" dirty="0" smtClean="0"/>
              <a:t>Damage to the lungs and pulmonary system (one joint is equal to 25 cigarettes</a:t>
            </a:r>
          </a:p>
          <a:p>
            <a:pPr marL="742950" lvl="1" indent="-285750">
              <a:spcAft>
                <a:spcPts val="600"/>
              </a:spcAft>
              <a:buFont typeface="Wingdings" panose="05000000000000000000" pitchFamily="2" charset="2"/>
              <a:buChar char="§"/>
            </a:pPr>
            <a:r>
              <a:rPr lang="en-US" dirty="0" smtClean="0"/>
              <a:t>Hallucinations and paranoia</a:t>
            </a:r>
          </a:p>
          <a:p>
            <a:pPr marL="742950" lvl="1" indent="-285750">
              <a:spcAft>
                <a:spcPts val="600"/>
              </a:spcAft>
              <a:buFont typeface="Wingdings" panose="05000000000000000000" pitchFamily="2" charset="2"/>
              <a:buChar char="§"/>
            </a:pPr>
            <a:r>
              <a:rPr lang="en-US" dirty="0" smtClean="0"/>
              <a:t>Increased risk to safety and health as a result of impaired judgment and motor abilities</a:t>
            </a:r>
            <a:endParaRPr lang="en-US" dirty="0"/>
          </a:p>
        </p:txBody>
      </p:sp>
    </p:spTree>
    <p:extLst>
      <p:ext uri="{BB962C8B-B14F-4D97-AF65-F5344CB8AC3E}">
        <p14:creationId xmlns:p14="http://schemas.microsoft.com/office/powerpoint/2010/main" val="3214415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Marijuana</a:t>
            </a:r>
            <a:endParaRPr lang="en-US" dirty="0"/>
          </a:p>
        </p:txBody>
      </p:sp>
      <p:sp>
        <p:nvSpPr>
          <p:cNvPr id="3" name="TextBox 2"/>
          <p:cNvSpPr txBox="1"/>
          <p:nvPr/>
        </p:nvSpPr>
        <p:spPr>
          <a:xfrm>
            <a:off x="376518" y="1891553"/>
            <a:ext cx="8453718" cy="3354765"/>
          </a:xfrm>
          <a:prstGeom prst="rect">
            <a:avLst/>
          </a:prstGeom>
          <a:noFill/>
        </p:spPr>
        <p:txBody>
          <a:bodyPr wrap="square" rtlCol="0">
            <a:spAutoFit/>
          </a:bodyPr>
          <a:lstStyle/>
          <a:p>
            <a:r>
              <a:rPr lang="en-US" sz="2400" b="1" dirty="0" smtClean="0"/>
              <a:t>“</a:t>
            </a:r>
            <a:r>
              <a:rPr lang="en-US" sz="2400" b="1" i="1" dirty="0" smtClean="0"/>
              <a:t>I was at a concert next to some people who were smoking some marijuana and I inhaled enough of the smoke and that made me test positive”.</a:t>
            </a:r>
          </a:p>
          <a:p>
            <a:endParaRPr lang="en-US" sz="2000" b="1" i="1" dirty="0"/>
          </a:p>
          <a:p>
            <a:r>
              <a:rPr lang="en-US" sz="2000" dirty="0" smtClean="0"/>
              <a:t>While it is possible to produce levels of marijuana in a urine sample, cutoff levels were established in order to disallow a claim of passive inhalation.</a:t>
            </a:r>
          </a:p>
          <a:p>
            <a:endParaRPr lang="en-US" sz="2000" dirty="0"/>
          </a:p>
          <a:p>
            <a:r>
              <a:rPr lang="en-US" sz="2000" dirty="0" smtClean="0"/>
              <a:t>To exceed the cutoff levels established by the United States Department of Health and Human Services, the individual would have to use marijuana in some manner (e.g. smoke, eat in food, etc.) </a:t>
            </a:r>
            <a:endParaRPr lang="en-US" sz="2000" dirty="0"/>
          </a:p>
        </p:txBody>
      </p:sp>
    </p:spTree>
    <p:extLst>
      <p:ext uri="{BB962C8B-B14F-4D97-AF65-F5344CB8AC3E}">
        <p14:creationId xmlns:p14="http://schemas.microsoft.com/office/powerpoint/2010/main" val="2869048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Marijuana in the Workplace</a:t>
            </a:r>
            <a:endParaRPr lang="en-US" dirty="0"/>
          </a:p>
        </p:txBody>
      </p:sp>
      <p:sp>
        <p:nvSpPr>
          <p:cNvPr id="3" name="TextBox 2"/>
          <p:cNvSpPr txBox="1"/>
          <p:nvPr/>
        </p:nvSpPr>
        <p:spPr>
          <a:xfrm>
            <a:off x="654424" y="1981200"/>
            <a:ext cx="7413811" cy="4154984"/>
          </a:xfrm>
          <a:prstGeom prst="rect">
            <a:avLst/>
          </a:prstGeom>
          <a:noFill/>
        </p:spPr>
        <p:txBody>
          <a:bodyPr wrap="square" rtlCol="0">
            <a:spAutoFit/>
          </a:bodyPr>
          <a:lstStyle/>
          <a:p>
            <a:r>
              <a:rPr lang="en-US" sz="2400" dirty="0" smtClean="0"/>
              <a:t>On September 8, 2016, the State of Ohio approved House Bill 523 which legalized marijuana for medical use</a:t>
            </a:r>
          </a:p>
          <a:p>
            <a:endParaRPr lang="en-US" sz="2400" dirty="0"/>
          </a:p>
          <a:p>
            <a:r>
              <a:rPr lang="en-US" sz="2400" dirty="0" smtClean="0"/>
              <a:t>The State Medical Board of Ohio is responsible for certifying licensed physicians who will be able to prescribe it.  </a:t>
            </a:r>
          </a:p>
          <a:p>
            <a:endParaRPr lang="en-US" sz="2400" dirty="0"/>
          </a:p>
          <a:p>
            <a:r>
              <a:rPr lang="en-US" sz="2400" dirty="0" smtClean="0"/>
              <a:t>Currently, there are 56 certified dispensaries in Ohio</a:t>
            </a:r>
          </a:p>
          <a:p>
            <a:endParaRPr lang="en-US" sz="2400" dirty="0"/>
          </a:p>
          <a:p>
            <a:r>
              <a:rPr lang="en-US" sz="2400" dirty="0" smtClean="0"/>
              <a:t>To qualify, your prescription will be just for one year but you can only purchase one 90-day supply at a time. </a:t>
            </a:r>
            <a:endParaRPr lang="en-US" sz="2400" dirty="0"/>
          </a:p>
        </p:txBody>
      </p:sp>
    </p:spTree>
    <p:extLst>
      <p:ext uri="{BB962C8B-B14F-4D97-AF65-F5344CB8AC3E}">
        <p14:creationId xmlns:p14="http://schemas.microsoft.com/office/powerpoint/2010/main" val="12445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Marijuana in the Workplace</a:t>
            </a:r>
          </a:p>
        </p:txBody>
      </p:sp>
      <p:sp>
        <p:nvSpPr>
          <p:cNvPr id="3" name="TextBox 2"/>
          <p:cNvSpPr txBox="1"/>
          <p:nvPr/>
        </p:nvSpPr>
        <p:spPr>
          <a:xfrm>
            <a:off x="376518" y="1918447"/>
            <a:ext cx="8355106" cy="923330"/>
          </a:xfrm>
          <a:prstGeom prst="rect">
            <a:avLst/>
          </a:prstGeom>
          <a:noFill/>
        </p:spPr>
        <p:txBody>
          <a:bodyPr wrap="square" rtlCol="0">
            <a:spAutoFit/>
          </a:bodyPr>
          <a:lstStyle/>
          <a:p>
            <a:r>
              <a:rPr lang="en-US" dirty="0" smtClean="0"/>
              <a:t>In order to qualify for medical marijuana you need to be diagnosed with one of the following diseases:  </a:t>
            </a:r>
          </a:p>
          <a:p>
            <a:endParaRPr lang="en-US" dirty="0"/>
          </a:p>
        </p:txBody>
      </p:sp>
      <p:sp>
        <p:nvSpPr>
          <p:cNvPr id="4" name="TextBox 3"/>
          <p:cNvSpPr txBox="1"/>
          <p:nvPr/>
        </p:nvSpPr>
        <p:spPr>
          <a:xfrm>
            <a:off x="376518" y="2994212"/>
            <a:ext cx="3594847" cy="295465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Aids</a:t>
            </a:r>
          </a:p>
          <a:p>
            <a:pPr marL="285750" indent="-285750">
              <a:buFont typeface="Arial" panose="020B0604020202020204" pitchFamily="34" charset="0"/>
              <a:buChar char="•"/>
            </a:pPr>
            <a:r>
              <a:rPr lang="en-US" sz="1400" dirty="0" smtClean="0"/>
              <a:t>Amyotrophic Lateral Sclerosis</a:t>
            </a:r>
          </a:p>
          <a:p>
            <a:pPr marL="285750" indent="-285750">
              <a:buFont typeface="Arial" panose="020B0604020202020204" pitchFamily="34" charset="0"/>
              <a:buChar char="•"/>
            </a:pPr>
            <a:r>
              <a:rPr lang="en-US" sz="1400" dirty="0" smtClean="0"/>
              <a:t>Alzheimer’s disease</a:t>
            </a:r>
          </a:p>
          <a:p>
            <a:pPr marL="285750" indent="-285750">
              <a:buFont typeface="Arial" panose="020B0604020202020204" pitchFamily="34" charset="0"/>
              <a:buChar char="•"/>
            </a:pPr>
            <a:r>
              <a:rPr lang="en-US" sz="1400" dirty="0" smtClean="0"/>
              <a:t>Cancer</a:t>
            </a:r>
          </a:p>
          <a:p>
            <a:pPr marL="285750" indent="-285750">
              <a:buFont typeface="Arial" panose="020B0604020202020204" pitchFamily="34" charset="0"/>
              <a:buChar char="•"/>
            </a:pPr>
            <a:r>
              <a:rPr lang="en-US" sz="1400" dirty="0" smtClean="0"/>
              <a:t>Chronic traumatic encephalopathy</a:t>
            </a:r>
          </a:p>
          <a:p>
            <a:pPr marL="285750" indent="-285750">
              <a:buFont typeface="Arial" panose="020B0604020202020204" pitchFamily="34" charset="0"/>
              <a:buChar char="•"/>
            </a:pPr>
            <a:r>
              <a:rPr lang="en-US" sz="1400" dirty="0" smtClean="0"/>
              <a:t>Crohn’s disease</a:t>
            </a:r>
          </a:p>
          <a:p>
            <a:pPr marL="285750" indent="-285750">
              <a:buFont typeface="Arial" panose="020B0604020202020204" pitchFamily="34" charset="0"/>
              <a:buChar char="•"/>
            </a:pPr>
            <a:r>
              <a:rPr lang="en-US" sz="1400" dirty="0" smtClean="0"/>
              <a:t>Epilepsy or another seizure disorder</a:t>
            </a:r>
          </a:p>
          <a:p>
            <a:pPr marL="285750" indent="-285750">
              <a:buFont typeface="Arial" panose="020B0604020202020204" pitchFamily="34" charset="0"/>
              <a:buChar char="•"/>
            </a:pPr>
            <a:r>
              <a:rPr lang="en-US" sz="1400" dirty="0" smtClean="0"/>
              <a:t>Fibromyalgia</a:t>
            </a:r>
          </a:p>
          <a:p>
            <a:pPr marL="285750" indent="-285750">
              <a:buFont typeface="Arial" panose="020B0604020202020204" pitchFamily="34" charset="0"/>
              <a:buChar char="•"/>
            </a:pPr>
            <a:r>
              <a:rPr lang="en-US" sz="1400" dirty="0" smtClean="0"/>
              <a:t>Glaucoma</a:t>
            </a:r>
          </a:p>
          <a:p>
            <a:pPr marL="285750" indent="-285750">
              <a:buFont typeface="Arial" panose="020B0604020202020204" pitchFamily="34" charset="0"/>
              <a:buChar char="•"/>
            </a:pPr>
            <a:r>
              <a:rPr lang="en-US" sz="1400" dirty="0" smtClean="0"/>
              <a:t>Hepatitis C</a:t>
            </a:r>
          </a:p>
          <a:p>
            <a:pPr marL="285750" indent="-285750">
              <a:buFont typeface="Arial" panose="020B0604020202020204" pitchFamily="34" charset="0"/>
              <a:buChar char="•"/>
            </a:pPr>
            <a:r>
              <a:rPr lang="en-US" sz="1400" dirty="0" smtClean="0"/>
              <a:t>Inflammatory bowel disease</a:t>
            </a:r>
          </a:p>
          <a:p>
            <a:pPr marL="285750" indent="-285750">
              <a:buFont typeface="Arial" panose="020B0604020202020204" pitchFamily="34" charset="0"/>
              <a:buChar char="•"/>
            </a:pPr>
            <a:r>
              <a:rPr lang="en-US" sz="1400" dirty="0" smtClean="0"/>
              <a:t>Multiple sclerosis</a:t>
            </a:r>
          </a:p>
          <a:p>
            <a:endParaRPr lang="en-US" dirty="0"/>
          </a:p>
        </p:txBody>
      </p:sp>
      <p:sp>
        <p:nvSpPr>
          <p:cNvPr id="5" name="TextBox 4"/>
          <p:cNvSpPr txBox="1"/>
          <p:nvPr/>
        </p:nvSpPr>
        <p:spPr>
          <a:xfrm>
            <a:off x="4670612" y="2931459"/>
            <a:ext cx="4061012" cy="2523768"/>
          </a:xfrm>
          <a:prstGeom prst="rect">
            <a:avLst/>
          </a:prstGeom>
          <a:noFill/>
        </p:spPr>
        <p:txBody>
          <a:bodyPr wrap="square" rtlCol="0">
            <a:spAutoFit/>
          </a:bodyPr>
          <a:lstStyle/>
          <a:p>
            <a:pPr marL="285750" indent="-285750">
              <a:buFont typeface="Arial" panose="020B0604020202020204" pitchFamily="34" charset="0"/>
              <a:buChar char="•"/>
            </a:pPr>
            <a:r>
              <a:rPr lang="en-US" sz="1400" dirty="0"/>
              <a:t>Pain that is either chronic and severe or intractable</a:t>
            </a:r>
          </a:p>
          <a:p>
            <a:pPr marL="285750" indent="-285750">
              <a:buFont typeface="Arial" panose="020B0604020202020204" pitchFamily="34" charset="0"/>
              <a:buChar char="•"/>
            </a:pPr>
            <a:r>
              <a:rPr lang="en-US" sz="1400" dirty="0"/>
              <a:t>Parkinson’s disease</a:t>
            </a:r>
          </a:p>
          <a:p>
            <a:pPr marL="285750" indent="-285750">
              <a:buFont typeface="Arial" panose="020B0604020202020204" pitchFamily="34" charset="0"/>
              <a:buChar char="•"/>
            </a:pPr>
            <a:r>
              <a:rPr lang="en-US" sz="1400" dirty="0"/>
              <a:t>Positive status for HIV</a:t>
            </a:r>
          </a:p>
          <a:p>
            <a:pPr marL="285750" indent="-285750">
              <a:buFont typeface="Arial" panose="020B0604020202020204" pitchFamily="34" charset="0"/>
              <a:buChar char="•"/>
            </a:pPr>
            <a:r>
              <a:rPr lang="en-US" sz="1400" dirty="0"/>
              <a:t>Post-Traumatic stress disorder</a:t>
            </a:r>
          </a:p>
          <a:p>
            <a:pPr marL="285750" indent="-285750">
              <a:buFont typeface="Arial" panose="020B0604020202020204" pitchFamily="34" charset="0"/>
              <a:buChar char="•"/>
            </a:pPr>
            <a:r>
              <a:rPr lang="en-US" sz="1400" dirty="0"/>
              <a:t>Sickle cell anemia</a:t>
            </a:r>
          </a:p>
          <a:p>
            <a:pPr marL="285750" indent="-285750">
              <a:buFont typeface="Arial" panose="020B0604020202020204" pitchFamily="34" charset="0"/>
              <a:buChar char="•"/>
            </a:pPr>
            <a:r>
              <a:rPr lang="en-US" sz="1400" dirty="0"/>
              <a:t>Spinal Cord disease or injury</a:t>
            </a:r>
          </a:p>
          <a:p>
            <a:pPr marL="285750" indent="-285750">
              <a:buFont typeface="Arial" panose="020B0604020202020204" pitchFamily="34" charset="0"/>
              <a:buChar char="•"/>
            </a:pPr>
            <a:r>
              <a:rPr lang="en-US" sz="1400" dirty="0" smtClean="0"/>
              <a:t>Tourette’s syndrome</a:t>
            </a:r>
          </a:p>
          <a:p>
            <a:pPr marL="285750" indent="-285750">
              <a:buFont typeface="Arial" panose="020B0604020202020204" pitchFamily="34" charset="0"/>
              <a:buChar char="•"/>
            </a:pPr>
            <a:r>
              <a:rPr lang="en-US" sz="1400" dirty="0" smtClean="0"/>
              <a:t>Traumatic brain injury</a:t>
            </a:r>
          </a:p>
          <a:p>
            <a:pPr marL="285750" indent="-285750">
              <a:buFont typeface="Arial" panose="020B0604020202020204" pitchFamily="34" charset="0"/>
              <a:buChar char="•"/>
            </a:pPr>
            <a:r>
              <a:rPr lang="en-US" sz="1400" dirty="0" smtClean="0"/>
              <a:t>Ulcerative colitis</a:t>
            </a:r>
          </a:p>
          <a:p>
            <a:endParaRPr lang="en-US" dirty="0"/>
          </a:p>
        </p:txBody>
      </p:sp>
    </p:spTree>
    <p:extLst>
      <p:ext uri="{BB962C8B-B14F-4D97-AF65-F5344CB8AC3E}">
        <p14:creationId xmlns:p14="http://schemas.microsoft.com/office/powerpoint/2010/main" val="3889820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Marijuana</a:t>
            </a:r>
          </a:p>
        </p:txBody>
      </p:sp>
      <p:sp>
        <p:nvSpPr>
          <p:cNvPr id="3" name="TextBox 2"/>
          <p:cNvSpPr txBox="1"/>
          <p:nvPr/>
        </p:nvSpPr>
        <p:spPr>
          <a:xfrm>
            <a:off x="493059" y="2008094"/>
            <a:ext cx="8104094" cy="3416320"/>
          </a:xfrm>
          <a:prstGeom prst="rect">
            <a:avLst/>
          </a:prstGeom>
          <a:noFill/>
        </p:spPr>
        <p:txBody>
          <a:bodyPr wrap="square" rtlCol="0">
            <a:spAutoFit/>
          </a:bodyPr>
          <a:lstStyle/>
          <a:p>
            <a:r>
              <a:rPr lang="en-US" b="1" dirty="0" smtClean="0"/>
              <a:t>Also, employers retain the right to take adverse action against employees and applicants who use, possess or distribute medical marijuana.</a:t>
            </a:r>
          </a:p>
          <a:p>
            <a:endParaRPr lang="en-US" dirty="0" smtClean="0"/>
          </a:p>
          <a:p>
            <a:r>
              <a:rPr lang="en-US" dirty="0" smtClean="0"/>
              <a:t>Area of concern:  If an employer prohibits employees from the use of prescribed medical marijuana, are they </a:t>
            </a:r>
            <a:r>
              <a:rPr lang="en-US" b="1" dirty="0" smtClean="0"/>
              <a:t>in violation of the American with Disabilities Act (ADA). </a:t>
            </a:r>
          </a:p>
          <a:p>
            <a:endParaRPr lang="en-US" dirty="0"/>
          </a:p>
          <a:p>
            <a:r>
              <a:rPr lang="en-US" dirty="0" smtClean="0"/>
              <a:t> </a:t>
            </a:r>
            <a:r>
              <a:rPr lang="en-US" b="1" dirty="0" smtClean="0"/>
              <a:t>ADA prohibits employers from discriminating against qualified individuals on the basis of a disability and requires them to provide reasonable accommodation.  </a:t>
            </a:r>
          </a:p>
          <a:p>
            <a:endParaRPr lang="en-US" dirty="0"/>
          </a:p>
          <a:p>
            <a:r>
              <a:rPr lang="en-US" dirty="0" smtClean="0"/>
              <a:t>Due to the fact that Medical Marijuana is generally prescribed to individuals who have medical conditions recognized under ADA that need to allow accommodation (seizures), do we need to accommodate for it’s use?  </a:t>
            </a:r>
          </a:p>
        </p:txBody>
      </p:sp>
    </p:spTree>
    <p:extLst>
      <p:ext uri="{BB962C8B-B14F-4D97-AF65-F5344CB8AC3E}">
        <p14:creationId xmlns:p14="http://schemas.microsoft.com/office/powerpoint/2010/main" val="3413337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Marijuana</a:t>
            </a:r>
          </a:p>
        </p:txBody>
      </p:sp>
      <p:sp>
        <p:nvSpPr>
          <p:cNvPr id="3" name="TextBox 2"/>
          <p:cNvSpPr txBox="1"/>
          <p:nvPr/>
        </p:nvSpPr>
        <p:spPr>
          <a:xfrm>
            <a:off x="475129" y="1954306"/>
            <a:ext cx="8229600" cy="3693319"/>
          </a:xfrm>
          <a:prstGeom prst="rect">
            <a:avLst/>
          </a:prstGeom>
          <a:noFill/>
        </p:spPr>
        <p:txBody>
          <a:bodyPr wrap="square" rtlCol="0">
            <a:spAutoFit/>
          </a:bodyPr>
          <a:lstStyle/>
          <a:p>
            <a:r>
              <a:rPr lang="en-US" dirty="0" smtClean="0"/>
              <a:t>Because under </a:t>
            </a:r>
            <a:r>
              <a:rPr lang="en-US" b="1" dirty="0" smtClean="0"/>
              <a:t>FEDERAL law, </a:t>
            </a:r>
            <a:r>
              <a:rPr lang="en-US" dirty="0" smtClean="0"/>
              <a:t>marijuana remains a prohibitive </a:t>
            </a:r>
            <a:r>
              <a:rPr lang="en-US" b="1" dirty="0" smtClean="0"/>
              <a:t>schedule I</a:t>
            </a:r>
            <a:r>
              <a:rPr lang="en-US" dirty="0" smtClean="0"/>
              <a:t> substance </a:t>
            </a:r>
            <a:r>
              <a:rPr lang="en-US" b="1" dirty="0" smtClean="0"/>
              <a:t>which is illegal</a:t>
            </a:r>
            <a:r>
              <a:rPr lang="en-US" dirty="0" smtClean="0"/>
              <a:t>, courts have generally found that employers are not required to accommodate for the use of medical marijuana under ADA.     BE CAREFUL! </a:t>
            </a:r>
          </a:p>
          <a:p>
            <a:endParaRPr lang="en-US" dirty="0"/>
          </a:p>
          <a:p>
            <a:r>
              <a:rPr lang="en-US" b="1" dirty="0" smtClean="0">
                <a:solidFill>
                  <a:srgbClr val="C00000"/>
                </a:solidFill>
              </a:rPr>
              <a:t>EMPLOYER’S RESPONSBILITIES</a:t>
            </a:r>
          </a:p>
          <a:p>
            <a:pPr marL="285750" indent="-285750">
              <a:buFont typeface="Arial" panose="020B0604020202020204" pitchFamily="34" charset="0"/>
              <a:buChar char="•"/>
            </a:pPr>
            <a:r>
              <a:rPr lang="en-US" dirty="0" smtClean="0"/>
              <a:t>Develop and review policies  based upon state regulations and initiate updates where appropriate.</a:t>
            </a:r>
          </a:p>
          <a:p>
            <a:pPr marL="285750" indent="-285750">
              <a:buFont typeface="Arial" panose="020B0604020202020204" pitchFamily="34" charset="0"/>
              <a:buChar char="•"/>
            </a:pPr>
            <a:r>
              <a:rPr lang="en-US" dirty="0" smtClean="0"/>
              <a:t>Review and designate job descriptions related to safety sensitive positions.</a:t>
            </a:r>
          </a:p>
          <a:p>
            <a:pPr marL="285750" indent="-285750">
              <a:buFont typeface="Arial" panose="020B0604020202020204" pitchFamily="34" charset="0"/>
              <a:buChar char="•"/>
            </a:pPr>
            <a:r>
              <a:rPr lang="en-US" dirty="0" smtClean="0"/>
              <a:t>Communicate and document discussions with employees regarding drug screening and consequences of drug use as it relates to their job.</a:t>
            </a:r>
          </a:p>
          <a:p>
            <a:pPr marL="285750" indent="-285750">
              <a:buFont typeface="Arial" panose="020B0604020202020204" pitchFamily="34" charset="0"/>
              <a:buChar char="•"/>
            </a:pPr>
            <a:r>
              <a:rPr lang="en-US" b="1" dirty="0" smtClean="0"/>
              <a:t>Continue to obtain legal advise regarding ever changing ADA regulations.</a:t>
            </a:r>
          </a:p>
          <a:p>
            <a:pPr marL="285750" indent="-285750">
              <a:buFont typeface="Arial" panose="020B0604020202020204" pitchFamily="34" charset="0"/>
              <a:buChar char="•"/>
            </a:pPr>
            <a:r>
              <a:rPr lang="en-US" b="1" dirty="0" smtClean="0"/>
              <a:t>Treat all employees the same.  </a:t>
            </a:r>
          </a:p>
          <a:p>
            <a:r>
              <a:rPr lang="en-US" dirty="0" smtClean="0"/>
              <a:t> </a:t>
            </a:r>
            <a:endParaRPr lang="en-US" dirty="0"/>
          </a:p>
        </p:txBody>
      </p:sp>
    </p:spTree>
    <p:extLst>
      <p:ext uri="{BB962C8B-B14F-4D97-AF65-F5344CB8AC3E}">
        <p14:creationId xmlns:p14="http://schemas.microsoft.com/office/powerpoint/2010/main" val="68023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 on Employers</a:t>
            </a:r>
          </a:p>
        </p:txBody>
      </p:sp>
      <p:sp>
        <p:nvSpPr>
          <p:cNvPr id="4" name="TextBox 3"/>
          <p:cNvSpPr txBox="1"/>
          <p:nvPr/>
        </p:nvSpPr>
        <p:spPr>
          <a:xfrm>
            <a:off x="753035" y="2017059"/>
            <a:ext cx="7736541" cy="3477875"/>
          </a:xfrm>
          <a:prstGeom prst="rect">
            <a:avLst/>
          </a:prstGeom>
          <a:noFill/>
        </p:spPr>
        <p:txBody>
          <a:bodyPr wrap="square" rtlCol="0">
            <a:spAutoFit/>
          </a:bodyPr>
          <a:lstStyle/>
          <a:p>
            <a:r>
              <a:rPr lang="en-US" sz="2400" dirty="0"/>
              <a:t>Worker’s Compensation Costs</a:t>
            </a:r>
          </a:p>
          <a:p>
            <a:pPr lvl="1">
              <a:buFont typeface="Wingdings" panose="05000000000000000000" pitchFamily="2" charset="2"/>
              <a:buChar char="Ø"/>
            </a:pPr>
            <a:r>
              <a:rPr lang="en-US" sz="2800" b="1" dirty="0"/>
              <a:t>Users have 50% higher worker’s comp costs</a:t>
            </a:r>
          </a:p>
          <a:p>
            <a:pPr lvl="1">
              <a:buFont typeface="Wingdings" panose="05000000000000000000" pitchFamily="2" charset="2"/>
              <a:buChar char="Ø"/>
            </a:pPr>
            <a:r>
              <a:rPr lang="en-US" sz="2800" b="1" dirty="0"/>
              <a:t>Users receive 10.5 times greater payments</a:t>
            </a:r>
          </a:p>
          <a:p>
            <a:endParaRPr lang="en-US" sz="2400" dirty="0"/>
          </a:p>
          <a:p>
            <a:r>
              <a:rPr lang="en-US" sz="2400" dirty="0"/>
              <a:t>Attrition</a:t>
            </a:r>
          </a:p>
          <a:p>
            <a:pPr lvl="1">
              <a:buFont typeface="Wingdings" panose="05000000000000000000" pitchFamily="2" charset="2"/>
              <a:buChar char="Ø"/>
            </a:pPr>
            <a:r>
              <a:rPr lang="en-US" b="1" dirty="0"/>
              <a:t>5.7% of users have changed jobs more than 3 times in the last year vs 2.3 % of non-users</a:t>
            </a:r>
          </a:p>
          <a:p>
            <a:pPr lvl="1">
              <a:buFont typeface="Wingdings" panose="05000000000000000000" pitchFamily="2" charset="2"/>
              <a:buChar char="Ø"/>
            </a:pPr>
            <a:r>
              <a:rPr lang="en-US" b="1" dirty="0"/>
              <a:t>Users are 77% more likely to be discharged within 3 years of hiring</a:t>
            </a:r>
          </a:p>
          <a:p>
            <a:pPr lvl="1">
              <a:buFont typeface="Wingdings" panose="05000000000000000000" pitchFamily="2" charset="2"/>
              <a:buChar char="Ø"/>
            </a:pPr>
            <a:r>
              <a:rPr lang="en-US" sz="2000" dirty="0"/>
              <a:t>Users have 47% higher rate of involuntary turnover</a:t>
            </a:r>
          </a:p>
          <a:p>
            <a:endParaRPr lang="en-US" dirty="0"/>
          </a:p>
        </p:txBody>
      </p:sp>
    </p:spTree>
    <p:extLst>
      <p:ext uri="{BB962C8B-B14F-4D97-AF65-F5344CB8AC3E}">
        <p14:creationId xmlns:p14="http://schemas.microsoft.com/office/powerpoint/2010/main" val="2137941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Cannabidiol</a:t>
            </a:r>
            <a:r>
              <a:rPr lang="en-US" dirty="0" smtClean="0"/>
              <a:t> (CBD)</a:t>
            </a:r>
            <a:endParaRPr lang="en-US" dirty="0"/>
          </a:p>
        </p:txBody>
      </p:sp>
      <p:sp>
        <p:nvSpPr>
          <p:cNvPr id="3" name="TextBox 2"/>
          <p:cNvSpPr txBox="1"/>
          <p:nvPr/>
        </p:nvSpPr>
        <p:spPr>
          <a:xfrm>
            <a:off x="475129" y="1954306"/>
            <a:ext cx="8229600"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Primary component of cannabis.  We know most about the oil form.</a:t>
            </a:r>
          </a:p>
          <a:p>
            <a:pPr marL="285750" indent="-285750">
              <a:buFont typeface="Wingdings" panose="05000000000000000000" pitchFamily="2" charset="2"/>
              <a:buChar char="v"/>
            </a:pPr>
            <a:r>
              <a:rPr lang="en-US" dirty="0" smtClean="0"/>
              <a:t>85 compounds in cannabis plant.</a:t>
            </a:r>
          </a:p>
          <a:p>
            <a:pPr marL="285750" indent="-285750">
              <a:buFont typeface="Wingdings" panose="05000000000000000000" pitchFamily="2" charset="2"/>
              <a:buChar char="v"/>
            </a:pPr>
            <a:r>
              <a:rPr lang="en-US" dirty="0" smtClean="0"/>
              <a:t>CBD and THC most prominent</a:t>
            </a:r>
          </a:p>
          <a:p>
            <a:pPr marL="285750" indent="-285750">
              <a:buFont typeface="Wingdings" panose="05000000000000000000" pitchFamily="2" charset="2"/>
              <a:buChar char="v"/>
            </a:pPr>
            <a:r>
              <a:rPr lang="en-US" dirty="0" smtClean="0"/>
              <a:t>CBD will not get you high</a:t>
            </a:r>
          </a:p>
          <a:p>
            <a:pPr marL="285750" indent="-285750">
              <a:buFont typeface="Wingdings" panose="05000000000000000000" pitchFamily="2" charset="2"/>
              <a:buChar char="v"/>
            </a:pPr>
            <a:r>
              <a:rPr lang="en-US" dirty="0" smtClean="0"/>
              <a:t>CBD has many natural benefits for the following conditions: </a:t>
            </a:r>
          </a:p>
          <a:p>
            <a:r>
              <a:rPr lang="en-US" dirty="0" smtClean="0"/>
              <a:t>	Pain					Diabetes</a:t>
            </a:r>
          </a:p>
          <a:p>
            <a:r>
              <a:rPr lang="en-US" dirty="0" smtClean="0"/>
              <a:t>	Epilepsy					Nausea</a:t>
            </a:r>
          </a:p>
          <a:p>
            <a:r>
              <a:rPr lang="en-US" dirty="0" smtClean="0"/>
              <a:t>	Multiple Sclerosis				Arthritis</a:t>
            </a:r>
          </a:p>
          <a:p>
            <a:r>
              <a:rPr lang="en-US" dirty="0" smtClean="0"/>
              <a:t>	Amyotrophic Lateral Sclerosis (ALS)		Migraines</a:t>
            </a:r>
          </a:p>
          <a:p>
            <a:r>
              <a:rPr lang="en-US" dirty="0" smtClean="0"/>
              <a:t>	Parkinson’s				PTSD</a:t>
            </a:r>
          </a:p>
          <a:p>
            <a:r>
              <a:rPr lang="en-US" dirty="0" smtClean="0"/>
              <a:t>	Acne					</a:t>
            </a:r>
            <a:r>
              <a:rPr lang="en-US" dirty="0" err="1" smtClean="0"/>
              <a:t>Autim</a:t>
            </a:r>
            <a:endParaRPr lang="en-US" dirty="0" smtClean="0"/>
          </a:p>
          <a:p>
            <a:r>
              <a:rPr lang="en-US" dirty="0" smtClean="0"/>
              <a:t>	Psoriasis</a:t>
            </a:r>
          </a:p>
          <a:p>
            <a:r>
              <a:rPr lang="en-US" dirty="0" smtClean="0"/>
              <a:t>	Depression</a:t>
            </a:r>
          </a:p>
          <a:p>
            <a:r>
              <a:rPr lang="en-US" dirty="0" smtClean="0"/>
              <a:t>	Bacterial Infection  </a:t>
            </a:r>
            <a:endParaRPr lang="en-US" dirty="0"/>
          </a:p>
        </p:txBody>
      </p:sp>
    </p:spTree>
    <p:extLst>
      <p:ext uri="{BB962C8B-B14F-4D97-AF65-F5344CB8AC3E}">
        <p14:creationId xmlns:p14="http://schemas.microsoft.com/office/powerpoint/2010/main" val="2088525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CBD FACTS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CBD oil can come from both marijuana and hemp</a:t>
            </a:r>
          </a:p>
          <a:p>
            <a:r>
              <a:rPr lang="en-US" dirty="0" smtClean="0"/>
              <a:t>Hemp CBD usually has such low levels of THC they are unlikely to produce a positive THC test</a:t>
            </a:r>
          </a:p>
          <a:p>
            <a:r>
              <a:rPr lang="en-US" dirty="0" smtClean="0"/>
              <a:t>Ohio just passed a bill allowing cultivation and sale of CBD products derived from hemp.  These products must not contain &gt; 0.3% THC.</a:t>
            </a:r>
          </a:p>
          <a:p>
            <a:r>
              <a:rPr lang="en-US" dirty="0" smtClean="0"/>
              <a:t>CBD products with &gt;0.3% THC must be obtain via the medical marijuana process.  </a:t>
            </a:r>
          </a:p>
          <a:p>
            <a:r>
              <a:rPr lang="en-US" dirty="0" smtClean="0"/>
              <a:t>In order for a CBD product with &lt;0.3% THC to test positive, one would have to consume 1000-2000 mg of the product.  </a:t>
            </a:r>
          </a:p>
          <a:p>
            <a:r>
              <a:rPr lang="en-US" dirty="0" smtClean="0"/>
              <a:t>Advice to employees: If you are unsure of the hemp product you want to use,  “DON’T TAKE IT” </a:t>
            </a:r>
            <a:endParaRPr lang="en-US" dirty="0"/>
          </a:p>
        </p:txBody>
      </p:sp>
    </p:spTree>
    <p:extLst>
      <p:ext uri="{BB962C8B-B14F-4D97-AF65-F5344CB8AC3E}">
        <p14:creationId xmlns:p14="http://schemas.microsoft.com/office/powerpoint/2010/main" val="4142566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CBD Video</a:t>
            </a:r>
            <a:endParaRPr lang="en-US" dirty="0"/>
          </a:p>
        </p:txBody>
      </p:sp>
      <p:sp>
        <p:nvSpPr>
          <p:cNvPr id="3" name="Content Placeholder 2"/>
          <p:cNvSpPr>
            <a:spLocks noGrp="1"/>
          </p:cNvSpPr>
          <p:nvPr>
            <p:ph idx="1"/>
          </p:nvPr>
        </p:nvSpPr>
        <p:spPr/>
        <p:txBody>
          <a:bodyPr/>
          <a:lstStyle/>
          <a:p>
            <a:r>
              <a:rPr lang="en-US" u="sng">
                <a:hlinkClick r:id="rId2"/>
              </a:rPr>
              <a:t>https://m.youtube.com/watch?v=5kNQ3m3J7Xc</a:t>
            </a:r>
            <a:endParaRPr lang="en-US"/>
          </a:p>
          <a:p>
            <a:pPr marL="0" indent="0">
              <a:buNone/>
            </a:pPr>
            <a:endParaRPr lang="en-US" dirty="0"/>
          </a:p>
        </p:txBody>
      </p:sp>
    </p:spTree>
    <p:extLst>
      <p:ext uri="{BB962C8B-B14F-4D97-AF65-F5344CB8AC3E}">
        <p14:creationId xmlns:p14="http://schemas.microsoft.com/office/powerpoint/2010/main" val="3137752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FACTS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From 1999-2017 more than 700,000 people in the US have died from a drug overdose.  </a:t>
            </a:r>
          </a:p>
          <a:p>
            <a:r>
              <a:rPr lang="en-US" sz="2400" dirty="0" smtClean="0"/>
              <a:t>In 2017, </a:t>
            </a:r>
            <a:r>
              <a:rPr lang="en-US" sz="2400" b="1" dirty="0" smtClean="0"/>
              <a:t>more than 70,200 </a:t>
            </a:r>
            <a:r>
              <a:rPr lang="en-US" sz="2400" dirty="0" smtClean="0"/>
              <a:t>drug overdose death occurred due to an opioid.</a:t>
            </a:r>
          </a:p>
          <a:p>
            <a:r>
              <a:rPr lang="en-US" sz="2400" dirty="0" smtClean="0"/>
              <a:t>On average, </a:t>
            </a:r>
            <a:r>
              <a:rPr lang="en-US" sz="2400" b="1" dirty="0" smtClean="0"/>
              <a:t>130 Americans die every day from an opioid overdose</a:t>
            </a:r>
            <a:r>
              <a:rPr lang="en-US" sz="2400" dirty="0" smtClean="0"/>
              <a:t>.  Death involve both men and women, all races and all ages. </a:t>
            </a:r>
          </a:p>
          <a:p>
            <a:r>
              <a:rPr lang="en-US" sz="2400" dirty="0" smtClean="0"/>
              <a:t>Opioids bind to areas of the brain that control pain and emotions.  They drive up dopamine and produce intense euphoria.</a:t>
            </a:r>
          </a:p>
          <a:p>
            <a:r>
              <a:rPr lang="en-US" sz="2400" dirty="0" smtClean="0"/>
              <a:t>The major cause of our opioid epidemic is most likely due to legal pain killers like Oxycodone and Hydrocodone prescribed by physician.  </a:t>
            </a:r>
          </a:p>
          <a:p>
            <a:endParaRPr lang="en-US" dirty="0"/>
          </a:p>
        </p:txBody>
      </p:sp>
    </p:spTree>
    <p:extLst>
      <p:ext uri="{BB962C8B-B14F-4D97-AF65-F5344CB8AC3E}">
        <p14:creationId xmlns:p14="http://schemas.microsoft.com/office/powerpoint/2010/main" val="1040760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Facts - Opiates</a:t>
            </a:r>
            <a:endParaRPr lang="en-US" dirty="0"/>
          </a:p>
        </p:txBody>
      </p:sp>
      <p:sp>
        <p:nvSpPr>
          <p:cNvPr id="3" name="Content Placeholder 2"/>
          <p:cNvSpPr>
            <a:spLocks noGrp="1"/>
          </p:cNvSpPr>
          <p:nvPr>
            <p:ph idx="1"/>
          </p:nvPr>
        </p:nvSpPr>
        <p:spPr/>
        <p:txBody>
          <a:bodyPr/>
          <a:lstStyle/>
          <a:p>
            <a:r>
              <a:rPr lang="en-US" dirty="0" smtClean="0"/>
              <a:t>Not a new problem.  </a:t>
            </a:r>
          </a:p>
          <a:p>
            <a:r>
              <a:rPr lang="en-US" dirty="0" smtClean="0"/>
              <a:t>In the mid-1800s multiple medications contained opiates causing an epidemic and the creation of the first Food and Drug law</a:t>
            </a:r>
            <a:endParaRPr lang="en-US" dirty="0"/>
          </a:p>
        </p:txBody>
      </p:sp>
    </p:spTree>
    <p:extLst>
      <p:ext uri="{BB962C8B-B14F-4D97-AF65-F5344CB8AC3E}">
        <p14:creationId xmlns:p14="http://schemas.microsoft.com/office/powerpoint/2010/main" val="903345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Heroin (Opiates)</a:t>
            </a:r>
            <a:endParaRPr lang="en-US" dirty="0"/>
          </a:p>
        </p:txBody>
      </p:sp>
      <p:sp>
        <p:nvSpPr>
          <p:cNvPr id="3" name="TextBox 2"/>
          <p:cNvSpPr txBox="1"/>
          <p:nvPr/>
        </p:nvSpPr>
        <p:spPr>
          <a:xfrm>
            <a:off x="367553" y="1990165"/>
            <a:ext cx="8068235" cy="923330"/>
          </a:xfrm>
          <a:prstGeom prst="rect">
            <a:avLst/>
          </a:prstGeom>
          <a:noFill/>
        </p:spPr>
        <p:txBody>
          <a:bodyPr wrap="square" rtlCol="0">
            <a:spAutoFit/>
          </a:bodyPr>
          <a:lstStyle/>
          <a:p>
            <a:r>
              <a:rPr lang="en-US" dirty="0" smtClean="0"/>
              <a:t>Street Names:  </a:t>
            </a:r>
            <a:r>
              <a:rPr lang="en-US" i="1" dirty="0" smtClean="0"/>
              <a:t>Smack, Horse, Mud, Brown Sugar, Junk, Black tar, Big H</a:t>
            </a:r>
          </a:p>
          <a:p>
            <a:r>
              <a:rPr lang="en-US" dirty="0" smtClean="0"/>
              <a:t>Looks Like: </a:t>
            </a:r>
            <a:r>
              <a:rPr lang="en-US" i="1" dirty="0" smtClean="0"/>
              <a:t>White to dark-brown powder or tar like substance</a:t>
            </a:r>
          </a:p>
          <a:p>
            <a:r>
              <a:rPr lang="en-US" dirty="0" smtClean="0"/>
              <a:t>How Taken:  </a:t>
            </a:r>
            <a:r>
              <a:rPr lang="en-US" i="1" dirty="0" smtClean="0"/>
              <a:t>Injected, smoked or inhaled</a:t>
            </a:r>
            <a:endParaRPr lang="en-US"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13" y="3191067"/>
            <a:ext cx="2435300" cy="24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585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Heroin (Opiates)</a:t>
            </a:r>
          </a:p>
        </p:txBody>
      </p:sp>
      <p:sp>
        <p:nvSpPr>
          <p:cNvPr id="3" name="TextBox 2"/>
          <p:cNvSpPr txBox="1"/>
          <p:nvPr/>
        </p:nvSpPr>
        <p:spPr>
          <a:xfrm>
            <a:off x="510988" y="1927412"/>
            <a:ext cx="3792071" cy="3370153"/>
          </a:xfrm>
          <a:prstGeom prst="rect">
            <a:avLst/>
          </a:prstGeom>
          <a:noFill/>
        </p:spPr>
        <p:txBody>
          <a:bodyPr wrap="square" rtlCol="0">
            <a:spAutoFit/>
          </a:bodyPr>
          <a:lstStyle/>
          <a:p>
            <a:pPr marL="285750" indent="-285750">
              <a:buFont typeface="Wingdings" panose="05000000000000000000" pitchFamily="2" charset="2"/>
              <a:buChar char="q"/>
            </a:pPr>
            <a:r>
              <a:rPr lang="en-US" b="1" dirty="0"/>
              <a:t>E</a:t>
            </a:r>
            <a:r>
              <a:rPr lang="en-US" b="1" dirty="0" smtClean="0"/>
              <a:t>ffects: </a:t>
            </a:r>
          </a:p>
          <a:p>
            <a:pPr marL="285750" indent="-285750">
              <a:spcAft>
                <a:spcPts val="600"/>
              </a:spcAft>
              <a:buFont typeface="Wingdings" panose="05000000000000000000" pitchFamily="2" charset="2"/>
              <a:buChar char="§"/>
            </a:pPr>
            <a:r>
              <a:rPr lang="en-US" dirty="0" smtClean="0"/>
              <a:t>The physical effects of opiates depends on the opiate used, the dose, and how the drug is taken.  Effects may include: </a:t>
            </a:r>
          </a:p>
          <a:p>
            <a:pPr marL="285750" indent="-285750">
              <a:spcAft>
                <a:spcPts val="600"/>
              </a:spcAft>
              <a:buFont typeface="Wingdings" panose="05000000000000000000" pitchFamily="2" charset="2"/>
              <a:buChar char="§"/>
            </a:pPr>
            <a:r>
              <a:rPr lang="en-US" dirty="0" smtClean="0"/>
              <a:t>Short lived state of euphoria, followed by drowsiness</a:t>
            </a:r>
          </a:p>
          <a:p>
            <a:pPr marL="285750" indent="-285750">
              <a:spcAft>
                <a:spcPts val="600"/>
              </a:spcAft>
              <a:buFont typeface="Wingdings" panose="05000000000000000000" pitchFamily="2" charset="2"/>
              <a:buChar char="§"/>
            </a:pPr>
            <a:r>
              <a:rPr lang="en-US" dirty="0" smtClean="0"/>
              <a:t>Slowed heart rate, breathing, and brain activity</a:t>
            </a:r>
          </a:p>
          <a:p>
            <a:pPr marL="285750" indent="-285750">
              <a:spcAft>
                <a:spcPts val="600"/>
              </a:spcAft>
              <a:buFont typeface="Wingdings" panose="05000000000000000000" pitchFamily="2" charset="2"/>
              <a:buChar char="§"/>
            </a:pPr>
            <a:r>
              <a:rPr lang="en-US" dirty="0" smtClean="0"/>
              <a:t>Depressed appetite, thirst, reflexes and sexual desire</a:t>
            </a:r>
            <a:endParaRPr lang="en-US" dirty="0"/>
          </a:p>
        </p:txBody>
      </p:sp>
      <p:sp>
        <p:nvSpPr>
          <p:cNvPr id="4" name="TextBox 3"/>
          <p:cNvSpPr txBox="1"/>
          <p:nvPr/>
        </p:nvSpPr>
        <p:spPr>
          <a:xfrm>
            <a:off x="4554071" y="1927412"/>
            <a:ext cx="3854823" cy="3370153"/>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Dangers: </a:t>
            </a:r>
          </a:p>
          <a:p>
            <a:pPr marL="285750" indent="-285750">
              <a:spcAft>
                <a:spcPts val="600"/>
              </a:spcAft>
              <a:buFont typeface="Wingdings" panose="05000000000000000000" pitchFamily="2" charset="2"/>
              <a:buChar char="§"/>
            </a:pPr>
            <a:r>
              <a:rPr lang="en-US" dirty="0" smtClean="0"/>
              <a:t>AIDS, blood poisoning, and hepatitis as the result of drug infection and use of unsterilized or “shared” needles</a:t>
            </a:r>
          </a:p>
          <a:p>
            <a:pPr marL="285750" indent="-285750">
              <a:spcAft>
                <a:spcPts val="600"/>
              </a:spcAft>
              <a:buFont typeface="Wingdings" panose="05000000000000000000" pitchFamily="2" charset="2"/>
              <a:buChar char="§"/>
            </a:pPr>
            <a:r>
              <a:rPr lang="en-US" dirty="0" smtClean="0"/>
              <a:t>Death resulting from the injection of impure heroin</a:t>
            </a:r>
          </a:p>
          <a:p>
            <a:pPr marL="285750" indent="-285750">
              <a:spcAft>
                <a:spcPts val="600"/>
              </a:spcAft>
              <a:buFont typeface="Wingdings" panose="05000000000000000000" pitchFamily="2" charset="2"/>
              <a:buChar char="§"/>
            </a:pPr>
            <a:r>
              <a:rPr lang="en-US" dirty="0" smtClean="0"/>
              <a:t>Death resulting from unexpectedly high purity of drug</a:t>
            </a:r>
          </a:p>
          <a:p>
            <a:pPr marL="285750" indent="-285750">
              <a:spcAft>
                <a:spcPts val="600"/>
              </a:spcAft>
              <a:buFont typeface="Wingdings" panose="05000000000000000000" pitchFamily="2" charset="2"/>
              <a:buChar char="§"/>
            </a:pPr>
            <a:r>
              <a:rPr lang="en-US" dirty="0" smtClean="0"/>
              <a:t>Convulsion, coma, or death from overdose</a:t>
            </a:r>
            <a:endParaRPr lang="en-US" dirty="0"/>
          </a:p>
        </p:txBody>
      </p:sp>
    </p:spTree>
    <p:extLst>
      <p:ext uri="{BB962C8B-B14F-4D97-AF65-F5344CB8AC3E}">
        <p14:creationId xmlns:p14="http://schemas.microsoft.com/office/powerpoint/2010/main" val="673746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Heroin (Opiates)</a:t>
            </a:r>
          </a:p>
        </p:txBody>
      </p:sp>
      <p:sp>
        <p:nvSpPr>
          <p:cNvPr id="3" name="TextBox 2"/>
          <p:cNvSpPr txBox="1"/>
          <p:nvPr/>
        </p:nvSpPr>
        <p:spPr>
          <a:xfrm>
            <a:off x="242047" y="1846729"/>
            <a:ext cx="3872753" cy="2862322"/>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Addiction: </a:t>
            </a:r>
          </a:p>
          <a:p>
            <a:pPr marL="285750" indent="-285750">
              <a:buFont typeface="Wingdings" panose="05000000000000000000" pitchFamily="2" charset="2"/>
              <a:buChar char="§"/>
            </a:pPr>
            <a:r>
              <a:rPr lang="en-US" dirty="0" smtClean="0"/>
              <a:t>Opiates, particularly heroin, have an unusually high potential for abuse and addiction.  Heroin addiction often leads to malnutrition, infection, and unattended injuries and diseases.  </a:t>
            </a:r>
          </a:p>
          <a:p>
            <a:pPr marL="285750" indent="-285750">
              <a:buFont typeface="Wingdings" panose="05000000000000000000" pitchFamily="2" charset="2"/>
              <a:buChar char="§"/>
            </a:pPr>
            <a:r>
              <a:rPr lang="en-US" dirty="0" smtClean="0"/>
              <a:t>Addicts tend to continue using the drug despite damaging physical and psychological consequences</a:t>
            </a:r>
          </a:p>
        </p:txBody>
      </p:sp>
      <p:sp>
        <p:nvSpPr>
          <p:cNvPr id="5" name="TextBox 4"/>
          <p:cNvSpPr txBox="1"/>
          <p:nvPr/>
        </p:nvSpPr>
        <p:spPr>
          <a:xfrm>
            <a:off x="4518212" y="1846729"/>
            <a:ext cx="4258235" cy="2308324"/>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Withdrawal</a:t>
            </a:r>
          </a:p>
          <a:p>
            <a:pPr marL="285750" indent="-285750">
              <a:buFont typeface="Wingdings" panose="05000000000000000000" pitchFamily="2" charset="2"/>
              <a:buChar char="§"/>
            </a:pPr>
            <a:r>
              <a:rPr lang="en-US" dirty="0" smtClean="0"/>
              <a:t>Following long-time or heavy use, withdrawal symptoms generally appear 4-8 hours after the last dose.   Symptoms include chills, irritability, insomnia, and tremors.  These symptoms are usually worse 24-72 hours after onset, and can last from 7-10 days. </a:t>
            </a:r>
            <a:endParaRPr lang="en-US" dirty="0"/>
          </a:p>
        </p:txBody>
      </p:sp>
    </p:spTree>
    <p:extLst>
      <p:ext uri="{BB962C8B-B14F-4D97-AF65-F5344CB8AC3E}">
        <p14:creationId xmlns:p14="http://schemas.microsoft.com/office/powerpoint/2010/main" val="2193915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Heroin (Opiates)</a:t>
            </a:r>
          </a:p>
        </p:txBody>
      </p:sp>
      <p:sp>
        <p:nvSpPr>
          <p:cNvPr id="3" name="TextBox 2"/>
          <p:cNvSpPr txBox="1"/>
          <p:nvPr/>
        </p:nvSpPr>
        <p:spPr>
          <a:xfrm>
            <a:off x="493059" y="1900518"/>
            <a:ext cx="8337176" cy="3170099"/>
          </a:xfrm>
          <a:prstGeom prst="rect">
            <a:avLst/>
          </a:prstGeom>
          <a:noFill/>
        </p:spPr>
        <p:txBody>
          <a:bodyPr wrap="square" rtlCol="0">
            <a:spAutoFit/>
          </a:bodyPr>
          <a:lstStyle/>
          <a:p>
            <a:r>
              <a:rPr lang="en-US" sz="2000" b="1" dirty="0" smtClean="0"/>
              <a:t>“I had poppy seed muffins at breakfast before I went to take the drug test and the next thing I know the doctor informed me I had failed the test”. </a:t>
            </a:r>
          </a:p>
          <a:p>
            <a:endParaRPr lang="en-US" sz="2000" b="1" dirty="0"/>
          </a:p>
          <a:p>
            <a:r>
              <a:rPr lang="en-US" sz="2000" dirty="0" smtClean="0"/>
              <a:t>Much like marijuana, eating poppy seed muffins may produce a positive test in the urine sample.  However, the cutoff levels are set at a level designed to eliminate this claim.  </a:t>
            </a:r>
          </a:p>
          <a:p>
            <a:endParaRPr lang="en-US" sz="2000" dirty="0"/>
          </a:p>
          <a:p>
            <a:r>
              <a:rPr lang="en-US" sz="2000" dirty="0" smtClean="0"/>
              <a:t>An individual would not be able to consume enough muffins to exceed the cutoff levels established by the United States Department of Health and Human Services.  </a:t>
            </a:r>
            <a:endParaRPr lang="en-US" sz="2000" dirty="0"/>
          </a:p>
        </p:txBody>
      </p:sp>
    </p:spTree>
    <p:extLst>
      <p:ext uri="{BB962C8B-B14F-4D97-AF65-F5344CB8AC3E}">
        <p14:creationId xmlns:p14="http://schemas.microsoft.com/office/powerpoint/2010/main" val="2679818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Fentanyl</a:t>
            </a:r>
            <a:endParaRPr lang="en-US" dirty="0"/>
          </a:p>
        </p:txBody>
      </p:sp>
      <p:sp>
        <p:nvSpPr>
          <p:cNvPr id="3" name="TextBox 2"/>
          <p:cNvSpPr txBox="1"/>
          <p:nvPr/>
        </p:nvSpPr>
        <p:spPr>
          <a:xfrm>
            <a:off x="340659" y="1792941"/>
            <a:ext cx="8453717" cy="3693319"/>
          </a:xfrm>
          <a:prstGeom prst="rect">
            <a:avLst/>
          </a:prstGeom>
          <a:noFill/>
        </p:spPr>
        <p:txBody>
          <a:bodyPr wrap="square" rtlCol="0">
            <a:spAutoFit/>
          </a:bodyPr>
          <a:lstStyle/>
          <a:p>
            <a:r>
              <a:rPr lang="en-US" dirty="0" smtClean="0"/>
              <a:t>Fentanyl is a powerful synthetic opioid analgesic that is similar to morphine but is 50 to 100 times more potent.    Prescribed for post surgical pain. </a:t>
            </a:r>
          </a:p>
          <a:p>
            <a:endParaRPr lang="en-US" dirty="0"/>
          </a:p>
          <a:p>
            <a:r>
              <a:rPr lang="en-US" dirty="0" smtClean="0"/>
              <a:t>59% of all opioids related deaths are related to Fentanyl</a:t>
            </a:r>
          </a:p>
          <a:p>
            <a:endParaRPr lang="en-US" dirty="0"/>
          </a:p>
          <a:p>
            <a:r>
              <a:rPr lang="en-US" dirty="0" smtClean="0"/>
              <a:t>Powder, dropped on blotter paper like candies, in eye droppers or nasal sprays or made into pills that look like real prescription opioids.  </a:t>
            </a:r>
          </a:p>
          <a:p>
            <a:endParaRPr lang="en-US" dirty="0"/>
          </a:p>
          <a:p>
            <a:r>
              <a:rPr lang="en-US" dirty="0" smtClean="0"/>
              <a:t>Illegal fentanyl is mixed with other illegal drugs</a:t>
            </a:r>
          </a:p>
          <a:p>
            <a:endParaRPr lang="en-US" dirty="0"/>
          </a:p>
          <a:p>
            <a:r>
              <a:rPr lang="en-US" dirty="0" smtClean="0"/>
              <a:t>Fentanyl works by binding to the body’s opioid receptors.   It effects include extreme happiness, drowsiness, nausea, confusion, constipation, sedation, tolerance, addiction, respiratory depression, and arrest, unconsciousness, coma, and death.  </a:t>
            </a:r>
          </a:p>
        </p:txBody>
      </p:sp>
    </p:spTree>
    <p:extLst>
      <p:ext uri="{BB962C8B-B14F-4D97-AF65-F5344CB8AC3E}">
        <p14:creationId xmlns:p14="http://schemas.microsoft.com/office/powerpoint/2010/main" val="395675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Attendance</a:t>
            </a:r>
            <a:endParaRPr lang="en-US" dirty="0"/>
          </a:p>
        </p:txBody>
      </p:sp>
      <p:sp>
        <p:nvSpPr>
          <p:cNvPr id="3" name="TextBox 2"/>
          <p:cNvSpPr txBox="1"/>
          <p:nvPr/>
        </p:nvSpPr>
        <p:spPr>
          <a:xfrm>
            <a:off x="690282" y="1954306"/>
            <a:ext cx="7727577" cy="3693319"/>
          </a:xfrm>
          <a:prstGeom prst="rect">
            <a:avLst/>
          </a:prstGeom>
          <a:noFill/>
        </p:spPr>
        <p:txBody>
          <a:bodyPr wrap="square" rtlCol="0">
            <a:spAutoFit/>
          </a:bodyPr>
          <a:lstStyle/>
          <a:p>
            <a:pPr marL="342900" indent="-342900">
              <a:buFont typeface="Wingdings" panose="05000000000000000000" pitchFamily="2" charset="2"/>
              <a:buChar char="v"/>
            </a:pPr>
            <a:r>
              <a:rPr lang="en-US" sz="2400" dirty="0"/>
              <a:t>11.6% of users have missed more than 2 days of work in the last month due to illness or injury vs 6.5% of non-users.</a:t>
            </a:r>
          </a:p>
          <a:p>
            <a:pPr marL="342900" indent="-342900">
              <a:buFont typeface="Wingdings" panose="05000000000000000000" pitchFamily="2" charset="2"/>
              <a:buChar char="v"/>
            </a:pPr>
            <a:r>
              <a:rPr lang="en-US" sz="2400" dirty="0"/>
              <a:t>6.5% of users have skipped more than 2 days of work in the last month vs 4.4% of non-users</a:t>
            </a:r>
          </a:p>
          <a:p>
            <a:pPr marL="342900" indent="-342900">
              <a:buFont typeface="Wingdings" panose="05000000000000000000" pitchFamily="2" charset="2"/>
              <a:buChar char="v"/>
            </a:pPr>
            <a:r>
              <a:rPr lang="en-US" sz="2400" b="1" dirty="0">
                <a:solidFill>
                  <a:srgbClr val="C00000"/>
                </a:solidFill>
              </a:rPr>
              <a:t>Users are absent from work 59% more frequently than non-users</a:t>
            </a:r>
          </a:p>
          <a:p>
            <a:pPr marL="342900" indent="-342900">
              <a:buFont typeface="Wingdings" panose="05000000000000000000" pitchFamily="2" charset="2"/>
              <a:buChar char="v"/>
            </a:pPr>
            <a:r>
              <a:rPr lang="en-US" sz="2400" b="1" dirty="0">
                <a:solidFill>
                  <a:srgbClr val="C00000"/>
                </a:solidFill>
              </a:rPr>
              <a:t>Users are twice as likely to use excessive leave time</a:t>
            </a:r>
          </a:p>
          <a:p>
            <a:pPr marL="342900" indent="-342900">
              <a:buFont typeface="Wingdings" panose="05000000000000000000" pitchFamily="2" charset="2"/>
              <a:buChar char="v"/>
            </a:pPr>
            <a:r>
              <a:rPr lang="en-US" sz="2400" dirty="0"/>
              <a:t>Users have a 3.5 times higher absenteeism rate</a:t>
            </a:r>
          </a:p>
          <a:p>
            <a:endParaRPr lang="en-US" dirty="0"/>
          </a:p>
        </p:txBody>
      </p:sp>
    </p:spTree>
    <p:extLst>
      <p:ext uri="{BB962C8B-B14F-4D97-AF65-F5344CB8AC3E}">
        <p14:creationId xmlns:p14="http://schemas.microsoft.com/office/powerpoint/2010/main" val="22306446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Fentanyl</a:t>
            </a:r>
            <a:endParaRPr lang="en-US" dirty="0"/>
          </a:p>
        </p:txBody>
      </p:sp>
      <p:sp>
        <p:nvSpPr>
          <p:cNvPr id="4" name="TextBox 3"/>
          <p:cNvSpPr txBox="1"/>
          <p:nvPr/>
        </p:nvSpPr>
        <p:spPr>
          <a:xfrm>
            <a:off x="510988" y="1882588"/>
            <a:ext cx="8175812" cy="2585323"/>
          </a:xfrm>
          <a:prstGeom prst="rect">
            <a:avLst/>
          </a:prstGeom>
          <a:noFill/>
        </p:spPr>
        <p:txBody>
          <a:bodyPr wrap="square" rtlCol="0">
            <a:spAutoFit/>
          </a:bodyPr>
          <a:lstStyle/>
          <a:p>
            <a:r>
              <a:rPr lang="en-US" dirty="0" smtClean="0"/>
              <a:t>The high potency of fentanyl greatly increases risk of overdose, especially if a person who uses drugs is unaware that a powder or pill contains it.  </a:t>
            </a:r>
          </a:p>
          <a:p>
            <a:endParaRPr lang="en-US" dirty="0"/>
          </a:p>
          <a:p>
            <a:r>
              <a:rPr lang="en-US" dirty="0" smtClean="0"/>
              <a:t>They can underestimate the dose of opioids they are taking, resulting in overdose.</a:t>
            </a:r>
          </a:p>
          <a:p>
            <a:endParaRPr lang="en-US" dirty="0"/>
          </a:p>
          <a:p>
            <a:r>
              <a:rPr lang="en-US" dirty="0" smtClean="0"/>
              <a:t>Naloxone is a medicine that can be given to a person to reverse a fentanyl overdose.  Multiple naloxone doses might be necessary because of fentanyl’s potency.  </a:t>
            </a:r>
          </a:p>
          <a:p>
            <a:endParaRPr lang="en-US" dirty="0"/>
          </a:p>
          <a:p>
            <a:endParaRPr lang="en-US" dirty="0"/>
          </a:p>
        </p:txBody>
      </p:sp>
    </p:spTree>
    <p:extLst>
      <p:ext uri="{BB962C8B-B14F-4D97-AF65-F5344CB8AC3E}">
        <p14:creationId xmlns:p14="http://schemas.microsoft.com/office/powerpoint/2010/main" val="585307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Carfentanil</a:t>
            </a:r>
            <a:r>
              <a:rPr lang="en-US" b="0" dirty="0"/>
              <a:t> </a:t>
            </a:r>
            <a:r>
              <a:rPr lang="en-US" dirty="0"/>
              <a:t>or </a:t>
            </a:r>
            <a:r>
              <a:rPr lang="en-US" dirty="0" err="1" smtClean="0"/>
              <a:t>Carfentanyl</a:t>
            </a:r>
            <a:endParaRPr lang="en-US" dirty="0"/>
          </a:p>
        </p:txBody>
      </p:sp>
      <p:sp>
        <p:nvSpPr>
          <p:cNvPr id="4" name="TextBox 3"/>
          <p:cNvSpPr txBox="1"/>
          <p:nvPr/>
        </p:nvSpPr>
        <p:spPr>
          <a:xfrm>
            <a:off x="510988" y="1882588"/>
            <a:ext cx="8175812" cy="2985433"/>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2400" dirty="0" smtClean="0"/>
              <a:t>Synthetic opioid</a:t>
            </a:r>
          </a:p>
          <a:p>
            <a:pPr marL="285750" indent="-285750">
              <a:spcAft>
                <a:spcPts val="600"/>
              </a:spcAft>
              <a:buFont typeface="Wingdings" panose="05000000000000000000" pitchFamily="2" charset="2"/>
              <a:buChar char="v"/>
            </a:pPr>
            <a:r>
              <a:rPr lang="en-US" sz="2400" dirty="0" smtClean="0"/>
              <a:t>100 x more potent than Fentanyl</a:t>
            </a:r>
          </a:p>
          <a:p>
            <a:pPr marL="285750" indent="-285750">
              <a:spcAft>
                <a:spcPts val="600"/>
              </a:spcAft>
              <a:buFont typeface="Wingdings" panose="05000000000000000000" pitchFamily="2" charset="2"/>
              <a:buChar char="v"/>
            </a:pPr>
            <a:r>
              <a:rPr lang="en-US" sz="2400" dirty="0" smtClean="0"/>
              <a:t>10,000 x more potent than Morphine</a:t>
            </a:r>
          </a:p>
          <a:p>
            <a:pPr marL="285750" indent="-285750">
              <a:spcAft>
                <a:spcPts val="600"/>
              </a:spcAft>
              <a:buFont typeface="Wingdings" panose="05000000000000000000" pitchFamily="2" charset="2"/>
              <a:buChar char="v"/>
            </a:pPr>
            <a:r>
              <a:rPr lang="en-US" sz="2400" dirty="0" smtClean="0"/>
              <a:t>Used to sedate elephants</a:t>
            </a:r>
          </a:p>
          <a:p>
            <a:pPr marL="285750" indent="-285750">
              <a:spcAft>
                <a:spcPts val="600"/>
              </a:spcAft>
              <a:buFont typeface="Wingdings" panose="05000000000000000000" pitchFamily="2" charset="2"/>
              <a:buChar char="v"/>
            </a:pPr>
            <a:r>
              <a:rPr lang="en-US" sz="2400" dirty="0" smtClean="0"/>
              <a:t>So potent that when veterinarians handle it, they must wear protective gear, so as to not breath it in or absorb it through their skin.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365" y="4581777"/>
            <a:ext cx="2510118" cy="1877067"/>
          </a:xfrm>
          <a:prstGeom prst="rect">
            <a:avLst/>
          </a:prstGeom>
        </p:spPr>
      </p:pic>
    </p:spTree>
    <p:extLst>
      <p:ext uri="{BB962C8B-B14F-4D97-AF65-F5344CB8AC3E}">
        <p14:creationId xmlns:p14="http://schemas.microsoft.com/office/powerpoint/2010/main" val="168208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PCP - Phencyclidine</a:t>
            </a:r>
            <a:endParaRPr lang="en-US" dirty="0"/>
          </a:p>
        </p:txBody>
      </p:sp>
      <p:sp>
        <p:nvSpPr>
          <p:cNvPr id="3" name="TextBox 2"/>
          <p:cNvSpPr txBox="1"/>
          <p:nvPr/>
        </p:nvSpPr>
        <p:spPr>
          <a:xfrm>
            <a:off x="340659" y="1792941"/>
            <a:ext cx="8453717" cy="923330"/>
          </a:xfrm>
          <a:prstGeom prst="rect">
            <a:avLst/>
          </a:prstGeom>
          <a:noFill/>
        </p:spPr>
        <p:txBody>
          <a:bodyPr wrap="square" rtlCol="0">
            <a:spAutoFit/>
          </a:bodyPr>
          <a:lstStyle/>
          <a:p>
            <a:r>
              <a:rPr lang="en-US" dirty="0" smtClean="0"/>
              <a:t>Street Names:  Angel dust, ozone, whack, rocket fuel, hog, love boat</a:t>
            </a:r>
          </a:p>
          <a:p>
            <a:r>
              <a:rPr lang="en-US" dirty="0" smtClean="0"/>
              <a:t>Looks Like: Liquid, white crystalline powder, pills, capsules</a:t>
            </a:r>
          </a:p>
          <a:p>
            <a:r>
              <a:rPr lang="en-US" dirty="0" smtClean="0"/>
              <a:t>How Taken:  Orally, injected, smoked (sprayed on joints or cigarettes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008683"/>
            <a:ext cx="3648635" cy="3457516"/>
          </a:xfrm>
          <a:prstGeom prst="rect">
            <a:avLst/>
          </a:prstGeom>
        </p:spPr>
      </p:pic>
    </p:spTree>
    <p:extLst>
      <p:ext uri="{BB962C8B-B14F-4D97-AF65-F5344CB8AC3E}">
        <p14:creationId xmlns:p14="http://schemas.microsoft.com/office/powerpoint/2010/main" val="3246997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Facts - Phencyclidine</a:t>
            </a:r>
            <a:endParaRPr lang="en-US" dirty="0"/>
          </a:p>
        </p:txBody>
      </p:sp>
      <p:sp>
        <p:nvSpPr>
          <p:cNvPr id="3" name="Content Placeholder 2"/>
          <p:cNvSpPr>
            <a:spLocks noGrp="1"/>
          </p:cNvSpPr>
          <p:nvPr>
            <p:ph idx="1"/>
          </p:nvPr>
        </p:nvSpPr>
        <p:spPr/>
        <p:txBody>
          <a:bodyPr/>
          <a:lstStyle/>
          <a:p>
            <a:r>
              <a:rPr lang="en-US" dirty="0" smtClean="0"/>
              <a:t>Angel Dust</a:t>
            </a:r>
          </a:p>
          <a:p>
            <a:r>
              <a:rPr lang="en-US" dirty="0" smtClean="0"/>
              <a:t>1957 first use as an anesthetic drug</a:t>
            </a:r>
          </a:p>
          <a:p>
            <a:r>
              <a:rPr lang="en-US" dirty="0" smtClean="0"/>
              <a:t>Soon found patients had psychotic reaction to it</a:t>
            </a:r>
          </a:p>
          <a:p>
            <a:r>
              <a:rPr lang="en-US" smtClean="0"/>
              <a:t>Now, </a:t>
            </a:r>
            <a:r>
              <a:rPr lang="en-US" dirty="0" smtClean="0"/>
              <a:t>used to lace marijuana to increase </a:t>
            </a:r>
            <a:r>
              <a:rPr lang="en-US" smtClean="0"/>
              <a:t>it’s effectiveness </a:t>
            </a:r>
            <a:endParaRPr lang="en-US"/>
          </a:p>
        </p:txBody>
      </p:sp>
    </p:spTree>
    <p:extLst>
      <p:ext uri="{BB962C8B-B14F-4D97-AF65-F5344CB8AC3E}">
        <p14:creationId xmlns:p14="http://schemas.microsoft.com/office/powerpoint/2010/main" val="4250646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PCP</a:t>
            </a:r>
            <a:endParaRPr lang="en-US" dirty="0"/>
          </a:p>
        </p:txBody>
      </p:sp>
      <p:sp>
        <p:nvSpPr>
          <p:cNvPr id="3" name="TextBox 2"/>
          <p:cNvSpPr txBox="1"/>
          <p:nvPr/>
        </p:nvSpPr>
        <p:spPr>
          <a:xfrm>
            <a:off x="484094" y="1981200"/>
            <a:ext cx="8256494" cy="2677656"/>
          </a:xfrm>
          <a:prstGeom prst="rect">
            <a:avLst/>
          </a:prstGeom>
          <a:noFill/>
        </p:spPr>
        <p:txBody>
          <a:bodyPr wrap="square" rtlCol="0">
            <a:spAutoFit/>
          </a:bodyPr>
          <a:lstStyle/>
          <a:p>
            <a:pPr marL="285750" indent="-285750">
              <a:buFont typeface="Wingdings" panose="05000000000000000000" pitchFamily="2" charset="2"/>
              <a:buChar char="q"/>
            </a:pPr>
            <a:r>
              <a:rPr lang="en-US" sz="2400" b="1" dirty="0" smtClean="0"/>
              <a:t>The effects of PCP are: </a:t>
            </a:r>
          </a:p>
          <a:p>
            <a:pPr marL="742950" lvl="1" indent="-285750">
              <a:buFont typeface="Wingdings" panose="05000000000000000000" pitchFamily="2" charset="2"/>
              <a:buChar char="§"/>
            </a:pPr>
            <a:r>
              <a:rPr lang="en-US" sz="2400" dirty="0" smtClean="0"/>
              <a:t>Altered states of consciousness</a:t>
            </a:r>
          </a:p>
          <a:p>
            <a:pPr marL="742950" lvl="1" indent="-285750">
              <a:buFont typeface="Wingdings" panose="05000000000000000000" pitchFamily="2" charset="2"/>
              <a:buChar char="§"/>
            </a:pPr>
            <a:r>
              <a:rPr lang="en-US" sz="2400" dirty="0" smtClean="0"/>
              <a:t>Disorientation, confusion, and memory loss; </a:t>
            </a:r>
          </a:p>
          <a:p>
            <a:pPr marL="742950" lvl="1" indent="-285750">
              <a:buFont typeface="Wingdings" panose="05000000000000000000" pitchFamily="2" charset="2"/>
              <a:buChar char="§"/>
            </a:pPr>
            <a:r>
              <a:rPr lang="en-US" sz="2400" dirty="0" smtClean="0"/>
              <a:t>Highly unpredictable, and bizarre or </a:t>
            </a:r>
            <a:r>
              <a:rPr lang="en-US" sz="2400" b="1" dirty="0" smtClean="0"/>
              <a:t>violent behavior</a:t>
            </a:r>
            <a:r>
              <a:rPr lang="en-US" sz="2400" dirty="0" smtClean="0"/>
              <a:t>; </a:t>
            </a:r>
          </a:p>
          <a:p>
            <a:pPr marL="742950" lvl="1" indent="-285750">
              <a:buFont typeface="Wingdings" panose="05000000000000000000" pitchFamily="2" charset="2"/>
              <a:buChar char="§"/>
            </a:pPr>
            <a:r>
              <a:rPr lang="en-US" sz="2400" dirty="0" smtClean="0"/>
              <a:t>Extreme agitation; </a:t>
            </a:r>
          </a:p>
          <a:p>
            <a:pPr marL="742950" lvl="1" indent="-285750">
              <a:buFont typeface="Wingdings" panose="05000000000000000000" pitchFamily="2" charset="2"/>
              <a:buChar char="§"/>
            </a:pPr>
            <a:r>
              <a:rPr lang="en-US" sz="2400" dirty="0" smtClean="0"/>
              <a:t>Impaired driving ability; and </a:t>
            </a:r>
          </a:p>
          <a:p>
            <a:pPr marL="742950" lvl="1" indent="-285750">
              <a:buFont typeface="Wingdings" panose="05000000000000000000" pitchFamily="2" charset="2"/>
              <a:buChar char="§"/>
            </a:pPr>
            <a:r>
              <a:rPr lang="en-US" sz="2400" dirty="0" smtClean="0"/>
              <a:t>Increase tolerance for pain</a:t>
            </a:r>
            <a:endParaRPr lang="en-US" sz="2400" dirty="0"/>
          </a:p>
        </p:txBody>
      </p:sp>
    </p:spTree>
    <p:extLst>
      <p:ext uri="{BB962C8B-B14F-4D97-AF65-F5344CB8AC3E}">
        <p14:creationId xmlns:p14="http://schemas.microsoft.com/office/powerpoint/2010/main" val="27418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PCP</a:t>
            </a:r>
            <a:endParaRPr lang="en-US" dirty="0"/>
          </a:p>
        </p:txBody>
      </p:sp>
      <p:sp>
        <p:nvSpPr>
          <p:cNvPr id="3" name="TextBox 2"/>
          <p:cNvSpPr txBox="1"/>
          <p:nvPr/>
        </p:nvSpPr>
        <p:spPr>
          <a:xfrm>
            <a:off x="331694" y="1963271"/>
            <a:ext cx="842682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Physical dependence on PCP has been documented and may be accompanied by memory loss, violence, weight loss, and paranoia.  Symptoms of withdrawal include headaches, intense craving for the drug, increased need for sleep, and “flashbacks” for a period of years.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Even short term use can be dangerous causing mental changes resembling schizophrenia, severe depression, loss of learning abilities, and violent and other “intoxicated” behaviors resulting in bodily harm or death.  </a:t>
            </a:r>
            <a:endParaRPr lang="en-US" sz="2400" dirty="0"/>
          </a:p>
        </p:txBody>
      </p:sp>
    </p:spTree>
    <p:extLst>
      <p:ext uri="{BB962C8B-B14F-4D97-AF65-F5344CB8AC3E}">
        <p14:creationId xmlns:p14="http://schemas.microsoft.com/office/powerpoint/2010/main" val="1882677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Facts - MDMA</a:t>
            </a:r>
            <a:endParaRPr lang="en-US" dirty="0"/>
          </a:p>
        </p:txBody>
      </p:sp>
      <p:sp>
        <p:nvSpPr>
          <p:cNvPr id="3" name="Content Placeholder 2"/>
          <p:cNvSpPr>
            <a:spLocks noGrp="1"/>
          </p:cNvSpPr>
          <p:nvPr>
            <p:ph idx="1"/>
          </p:nvPr>
        </p:nvSpPr>
        <p:spPr/>
        <p:txBody>
          <a:bodyPr/>
          <a:lstStyle/>
          <a:p>
            <a:r>
              <a:rPr lang="en-US" dirty="0" smtClean="0"/>
              <a:t>Psychedelic Hallucinogen </a:t>
            </a:r>
          </a:p>
          <a:p>
            <a:r>
              <a:rPr lang="en-US" dirty="0" smtClean="0"/>
              <a:t>Top most party drug in the USA.</a:t>
            </a:r>
          </a:p>
          <a:p>
            <a:r>
              <a:rPr lang="en-US" dirty="0" smtClean="0"/>
              <a:t>First invented by Merck as appetite suppressant.</a:t>
            </a:r>
          </a:p>
          <a:p>
            <a:r>
              <a:rPr lang="en-US" dirty="0" smtClean="0"/>
              <a:t> Can be used orally for quick effect known </a:t>
            </a:r>
            <a:r>
              <a:rPr lang="en-US" dirty="0" smtClean="0"/>
              <a:t>anal </a:t>
            </a:r>
            <a:r>
              <a:rPr lang="en-US" dirty="0" smtClean="0"/>
              <a:t>“plugging</a:t>
            </a:r>
            <a:r>
              <a:rPr lang="en-US" dirty="0" smtClean="0"/>
              <a:t>” </a:t>
            </a:r>
            <a:endParaRPr lang="en-US" dirty="0"/>
          </a:p>
        </p:txBody>
      </p:sp>
    </p:spTree>
    <p:extLst>
      <p:ext uri="{BB962C8B-B14F-4D97-AF65-F5344CB8AC3E}">
        <p14:creationId xmlns:p14="http://schemas.microsoft.com/office/powerpoint/2010/main" val="1816999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Ectasy</a:t>
            </a:r>
            <a:r>
              <a:rPr lang="en-US" dirty="0" smtClean="0"/>
              <a:t> MDA  MDEA</a:t>
            </a:r>
            <a:endParaRPr lang="en-US" dirty="0"/>
          </a:p>
        </p:txBody>
      </p:sp>
      <p:sp>
        <p:nvSpPr>
          <p:cNvPr id="3" name="TextBox 2"/>
          <p:cNvSpPr txBox="1"/>
          <p:nvPr/>
        </p:nvSpPr>
        <p:spPr>
          <a:xfrm>
            <a:off x="600635" y="2043953"/>
            <a:ext cx="7888941" cy="2585323"/>
          </a:xfrm>
          <a:prstGeom prst="rect">
            <a:avLst/>
          </a:prstGeom>
          <a:noFill/>
        </p:spPr>
        <p:txBody>
          <a:bodyPr wrap="square" rtlCol="0">
            <a:spAutoFit/>
          </a:bodyPr>
          <a:lstStyle/>
          <a:p>
            <a:r>
              <a:rPr lang="en-US" dirty="0" smtClean="0"/>
              <a:t>Stimulant</a:t>
            </a:r>
          </a:p>
          <a:p>
            <a:r>
              <a:rPr lang="en-US" dirty="0" smtClean="0"/>
              <a:t>Hallucinogenic		Designer Drugs</a:t>
            </a:r>
          </a:p>
          <a:p>
            <a:endParaRPr lang="en-US" dirty="0"/>
          </a:p>
          <a:p>
            <a:r>
              <a:rPr lang="en-US" dirty="0" smtClean="0"/>
              <a:t>Amphetamines like rush that last 20-40 minutes</a:t>
            </a:r>
          </a:p>
          <a:p>
            <a:endParaRPr lang="en-US" dirty="0"/>
          </a:p>
          <a:p>
            <a:r>
              <a:rPr lang="en-US" dirty="0" smtClean="0"/>
              <a:t>When combined with physical activity such as dancing, it can lead to hyperthermia, dehydration, increased blood pressure, stroke and death.  </a:t>
            </a:r>
          </a:p>
          <a:p>
            <a:endParaRPr lang="en-US" dirty="0"/>
          </a:p>
          <a:p>
            <a:r>
              <a:rPr lang="en-US" dirty="0" smtClean="0"/>
              <a:t>Popular at “RAVE” parties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577" y="4215856"/>
            <a:ext cx="2286000" cy="2234045"/>
          </a:xfrm>
          <a:prstGeom prst="rect">
            <a:avLst/>
          </a:prstGeom>
        </p:spPr>
      </p:pic>
    </p:spTree>
    <p:extLst>
      <p:ext uri="{BB962C8B-B14F-4D97-AF65-F5344CB8AC3E}">
        <p14:creationId xmlns:p14="http://schemas.microsoft.com/office/powerpoint/2010/main" val="40611356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Alcohol</a:t>
            </a:r>
            <a:endParaRPr lang="en-US" dirty="0"/>
          </a:p>
        </p:txBody>
      </p:sp>
      <p:sp>
        <p:nvSpPr>
          <p:cNvPr id="3" name="TextBox 2"/>
          <p:cNvSpPr txBox="1"/>
          <p:nvPr/>
        </p:nvSpPr>
        <p:spPr>
          <a:xfrm>
            <a:off x="412377" y="1900518"/>
            <a:ext cx="4034118" cy="3170099"/>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Prolonged  heavy use can lead to</a:t>
            </a:r>
            <a:r>
              <a:rPr lang="en-US" dirty="0" smtClean="0"/>
              <a:t>: </a:t>
            </a:r>
          </a:p>
          <a:p>
            <a:pPr marL="285750" indent="-285750">
              <a:spcAft>
                <a:spcPts val="600"/>
              </a:spcAft>
              <a:buFont typeface="Wingdings" panose="05000000000000000000" pitchFamily="2" charset="2"/>
              <a:buChar char="§"/>
            </a:pPr>
            <a:r>
              <a:rPr lang="en-US" dirty="0" smtClean="0"/>
              <a:t>Isolation from family and friends</a:t>
            </a:r>
          </a:p>
          <a:p>
            <a:pPr marL="285750" indent="-285750">
              <a:spcAft>
                <a:spcPts val="600"/>
              </a:spcAft>
              <a:buFont typeface="Wingdings" panose="05000000000000000000" pitchFamily="2" charset="2"/>
              <a:buChar char="§"/>
            </a:pPr>
            <a:r>
              <a:rPr lang="en-US" dirty="0" smtClean="0"/>
              <a:t>Difficulty handling daily problems</a:t>
            </a:r>
          </a:p>
          <a:p>
            <a:pPr marL="285750" indent="-285750">
              <a:spcAft>
                <a:spcPts val="600"/>
              </a:spcAft>
              <a:buFont typeface="Wingdings" panose="05000000000000000000" pitchFamily="2" charset="2"/>
              <a:buChar char="§"/>
            </a:pPr>
            <a:r>
              <a:rPr lang="en-US" dirty="0" smtClean="0"/>
              <a:t>Learning and memory problems (users may remember less than those who don’t use alcohol)</a:t>
            </a:r>
          </a:p>
          <a:p>
            <a:pPr marL="285750" indent="-285750">
              <a:spcAft>
                <a:spcPts val="600"/>
              </a:spcAft>
              <a:buFont typeface="Wingdings" panose="05000000000000000000" pitchFamily="2" charset="2"/>
              <a:buChar char="§"/>
            </a:pPr>
            <a:r>
              <a:rPr lang="en-US" dirty="0" smtClean="0"/>
              <a:t>Depression</a:t>
            </a:r>
          </a:p>
          <a:p>
            <a:pPr marL="285750" indent="-285750">
              <a:spcAft>
                <a:spcPts val="600"/>
              </a:spcAft>
              <a:buFont typeface="Wingdings" panose="05000000000000000000" pitchFamily="2" charset="2"/>
              <a:buChar char="§"/>
            </a:pPr>
            <a:r>
              <a:rPr lang="en-US" dirty="0" smtClean="0"/>
              <a:t>“Blackouts” – users may forget whole blocks of time (and what they did or said)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904" y="1900518"/>
            <a:ext cx="1783512" cy="28418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823" y="3056964"/>
            <a:ext cx="2321860" cy="2321860"/>
          </a:xfrm>
          <a:prstGeom prst="rect">
            <a:avLst/>
          </a:prstGeom>
        </p:spPr>
      </p:pic>
    </p:spTree>
    <p:extLst>
      <p:ext uri="{BB962C8B-B14F-4D97-AF65-F5344CB8AC3E}">
        <p14:creationId xmlns:p14="http://schemas.microsoft.com/office/powerpoint/2010/main" val="1944989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Alcohol</a:t>
            </a:r>
            <a:endParaRPr lang="en-US" dirty="0"/>
          </a:p>
        </p:txBody>
      </p:sp>
      <p:sp>
        <p:nvSpPr>
          <p:cNvPr id="3" name="TextBox 2"/>
          <p:cNvSpPr txBox="1"/>
          <p:nvPr/>
        </p:nvSpPr>
        <p:spPr>
          <a:xfrm>
            <a:off x="215153" y="1819836"/>
            <a:ext cx="3935505" cy="3416320"/>
          </a:xfrm>
          <a:prstGeom prst="rect">
            <a:avLst/>
          </a:prstGeom>
          <a:noFill/>
        </p:spPr>
        <p:txBody>
          <a:bodyPr wrap="square" rtlCol="0">
            <a:spAutoFit/>
          </a:bodyPr>
          <a:lstStyle/>
          <a:p>
            <a:r>
              <a:rPr lang="en-US" dirty="0" smtClean="0"/>
              <a:t>One drink can affect the: </a:t>
            </a:r>
          </a:p>
          <a:p>
            <a:endParaRPr lang="en-US" dirty="0"/>
          </a:p>
          <a:p>
            <a:pPr marL="285750" indent="-285750">
              <a:buFont typeface="Wingdings" panose="05000000000000000000" pitchFamily="2" charset="2"/>
              <a:buChar char="q"/>
            </a:pPr>
            <a:r>
              <a:rPr lang="en-US" b="1" dirty="0" smtClean="0"/>
              <a:t>Body</a:t>
            </a:r>
          </a:p>
          <a:p>
            <a:pPr marL="742950" lvl="1" indent="-285750">
              <a:buFont typeface="Wingdings" panose="05000000000000000000" pitchFamily="2" charset="2"/>
              <a:buChar char="§"/>
            </a:pPr>
            <a:r>
              <a:rPr lang="en-US" dirty="0" smtClean="0"/>
              <a:t>Alcohol enters the bloodstream almost instantly</a:t>
            </a:r>
          </a:p>
          <a:p>
            <a:pPr marL="742950" lvl="1" indent="-285750">
              <a:buFont typeface="Wingdings" panose="05000000000000000000" pitchFamily="2" charset="2"/>
              <a:buChar char="§"/>
            </a:pPr>
            <a:r>
              <a:rPr lang="en-US" dirty="0" smtClean="0"/>
              <a:t>It travels to the brain and all the body organs</a:t>
            </a:r>
          </a:p>
          <a:p>
            <a:pPr marL="742950" lvl="1" indent="-285750">
              <a:buFont typeface="Wingdings" panose="05000000000000000000" pitchFamily="2" charset="2"/>
              <a:buChar char="§"/>
            </a:pPr>
            <a:r>
              <a:rPr lang="en-US" dirty="0" smtClean="0"/>
              <a:t>It depresses the central nervous system and impairs: </a:t>
            </a:r>
          </a:p>
          <a:p>
            <a:pPr marL="1200150" lvl="2" indent="-285750">
              <a:buFont typeface="Courier New" panose="02070309020205020404" pitchFamily="49" charset="0"/>
              <a:buChar char="o"/>
            </a:pPr>
            <a:r>
              <a:rPr lang="en-US" dirty="0"/>
              <a:t>t</a:t>
            </a:r>
            <a:r>
              <a:rPr lang="en-US" dirty="0" smtClean="0"/>
              <a:t>hinking and reflexes</a:t>
            </a:r>
          </a:p>
          <a:p>
            <a:pPr marL="1200150" lvl="2" indent="-285750">
              <a:buFont typeface="Courier New" panose="02070309020205020404" pitchFamily="49" charset="0"/>
              <a:buChar char="o"/>
            </a:pPr>
            <a:r>
              <a:rPr lang="en-US" dirty="0"/>
              <a:t>b</a:t>
            </a:r>
            <a:r>
              <a:rPr lang="en-US" dirty="0" smtClean="0"/>
              <a:t>alance and coordination</a:t>
            </a:r>
          </a:p>
          <a:p>
            <a:pPr marL="1200150" lvl="2" indent="-285750">
              <a:buFont typeface="Courier New" panose="02070309020205020404" pitchFamily="49" charset="0"/>
              <a:buChar char="o"/>
            </a:pPr>
            <a:r>
              <a:rPr lang="en-US" dirty="0" smtClean="0"/>
              <a:t>vision</a:t>
            </a:r>
          </a:p>
        </p:txBody>
      </p:sp>
      <p:sp>
        <p:nvSpPr>
          <p:cNvPr id="4" name="TextBox 3"/>
          <p:cNvSpPr txBox="1"/>
          <p:nvPr/>
        </p:nvSpPr>
        <p:spPr>
          <a:xfrm>
            <a:off x="4150658" y="1891553"/>
            <a:ext cx="4437530" cy="3416320"/>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Mind</a:t>
            </a:r>
          </a:p>
          <a:p>
            <a:pPr marL="742950" lvl="1" indent="-285750">
              <a:buFont typeface="Wingdings" panose="05000000000000000000" pitchFamily="2" charset="2"/>
              <a:buChar char="§"/>
            </a:pPr>
            <a:r>
              <a:rPr lang="en-US" dirty="0" smtClean="0"/>
              <a:t>In small doses, it can impair judgement, leading to risk choices such as driving under the influence</a:t>
            </a:r>
          </a:p>
          <a:p>
            <a:pPr marL="742950" lvl="1" indent="-285750">
              <a:buFont typeface="Wingdings" panose="05000000000000000000" pitchFamily="2" charset="2"/>
              <a:buChar char="§"/>
            </a:pPr>
            <a:r>
              <a:rPr lang="en-US" dirty="0" smtClean="0"/>
              <a:t>In larger doses, users may feel confused and moody.  Strong feelings such as anger, jealously and depression, can quickly lead to loss of self control</a:t>
            </a:r>
          </a:p>
          <a:p>
            <a:pPr marL="742950" lvl="1" indent="-285750">
              <a:buFont typeface="Wingdings" panose="05000000000000000000" pitchFamily="2" charset="2"/>
              <a:buChar char="§"/>
            </a:pPr>
            <a:r>
              <a:rPr lang="en-US" dirty="0" smtClean="0"/>
              <a:t>Increasing the dose even more can cause alcohol poisoning, unconsciousness, coma, even death</a:t>
            </a:r>
            <a:endParaRPr lang="en-US" dirty="0"/>
          </a:p>
        </p:txBody>
      </p:sp>
    </p:spTree>
    <p:extLst>
      <p:ext uri="{BB962C8B-B14F-4D97-AF65-F5344CB8AC3E}">
        <p14:creationId xmlns:p14="http://schemas.microsoft.com/office/powerpoint/2010/main" val="2244293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a:t>
            </a:r>
            <a:endParaRPr lang="en-US" dirty="0"/>
          </a:p>
        </p:txBody>
      </p:sp>
      <p:sp>
        <p:nvSpPr>
          <p:cNvPr id="3" name="TextBox 2"/>
          <p:cNvSpPr txBox="1"/>
          <p:nvPr/>
        </p:nvSpPr>
        <p:spPr>
          <a:xfrm>
            <a:off x="537883" y="1828801"/>
            <a:ext cx="7799294" cy="5139869"/>
          </a:xfrm>
          <a:prstGeom prst="rect">
            <a:avLst/>
          </a:prstGeom>
          <a:noFill/>
        </p:spPr>
        <p:txBody>
          <a:bodyPr wrap="square" rtlCol="0">
            <a:spAutoFit/>
          </a:bodyPr>
          <a:lstStyle/>
          <a:p>
            <a:r>
              <a:rPr lang="en-US" sz="3200" dirty="0"/>
              <a:t>Productivity</a:t>
            </a:r>
          </a:p>
          <a:p>
            <a:pPr lvl="1">
              <a:buFont typeface="Wingdings" panose="05000000000000000000" pitchFamily="2" charset="2"/>
              <a:buChar char="Ø"/>
            </a:pPr>
            <a:r>
              <a:rPr lang="en-US" sz="2800" b="1" dirty="0"/>
              <a:t>Users have 33% lower productivity</a:t>
            </a:r>
          </a:p>
          <a:p>
            <a:pPr lvl="1">
              <a:buFont typeface="Wingdings" panose="05000000000000000000" pitchFamily="2" charset="2"/>
              <a:buChar char="Ø"/>
            </a:pPr>
            <a:r>
              <a:rPr lang="en-US" sz="2400" dirty="0"/>
              <a:t>64% report that drugs have adversely affected their job performance</a:t>
            </a:r>
          </a:p>
          <a:p>
            <a:endParaRPr lang="en-US" dirty="0"/>
          </a:p>
          <a:p>
            <a:r>
              <a:rPr lang="en-US" sz="3200" dirty="0"/>
              <a:t>Health Insurance</a:t>
            </a:r>
          </a:p>
          <a:p>
            <a:pPr lvl="1">
              <a:buFont typeface="Wingdings" panose="05000000000000000000" pitchFamily="2" charset="2"/>
              <a:buChar char="Ø"/>
            </a:pPr>
            <a:r>
              <a:rPr lang="en-US" sz="2800" b="1" dirty="0"/>
              <a:t>Users have 200% higher medical costs</a:t>
            </a:r>
          </a:p>
          <a:p>
            <a:pPr lvl="1">
              <a:buFont typeface="Wingdings" panose="05000000000000000000" pitchFamily="2" charset="2"/>
              <a:buChar char="Ø"/>
            </a:pPr>
            <a:r>
              <a:rPr lang="en-US" sz="2800" b="1" dirty="0"/>
              <a:t>Users have 8.5% times more medical claims</a:t>
            </a:r>
          </a:p>
          <a:p>
            <a:pPr lvl="1">
              <a:buFont typeface="Wingdings" panose="05000000000000000000" pitchFamily="2" charset="2"/>
              <a:buChar char="Ø"/>
            </a:pPr>
            <a:r>
              <a:rPr lang="en-US" sz="2400" dirty="0"/>
              <a:t>30% of those who sought treatment for illicit drugs problems last year had the costs covered by private health insurance (as opposed to public funds or personal savings) </a:t>
            </a:r>
          </a:p>
          <a:p>
            <a:endParaRPr lang="en-US" dirty="0"/>
          </a:p>
        </p:txBody>
      </p:sp>
    </p:spTree>
    <p:extLst>
      <p:ext uri="{BB962C8B-B14F-4D97-AF65-F5344CB8AC3E}">
        <p14:creationId xmlns:p14="http://schemas.microsoft.com/office/powerpoint/2010/main" val="2457477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Immediate Effects of Alcohol</a:t>
            </a:r>
            <a:endParaRPr lang="en-US" dirty="0"/>
          </a:p>
        </p:txBody>
      </p:sp>
      <p:sp>
        <p:nvSpPr>
          <p:cNvPr id="3" name="TextBox 2"/>
          <p:cNvSpPr txBox="1"/>
          <p:nvPr/>
        </p:nvSpPr>
        <p:spPr>
          <a:xfrm>
            <a:off x="358588" y="1864659"/>
            <a:ext cx="8328212" cy="3139321"/>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400" dirty="0" smtClean="0"/>
              <a:t>Odor on breath</a:t>
            </a:r>
          </a:p>
          <a:p>
            <a:pPr marL="285750" indent="-285750">
              <a:spcAft>
                <a:spcPts val="600"/>
              </a:spcAft>
              <a:buFont typeface="Wingdings" panose="05000000000000000000" pitchFamily="2" charset="2"/>
              <a:buChar char="§"/>
            </a:pPr>
            <a:r>
              <a:rPr lang="en-US" sz="2400" dirty="0" smtClean="0"/>
              <a:t>Initial stimulation, followed by depressed nervous system</a:t>
            </a:r>
          </a:p>
          <a:p>
            <a:pPr marL="285750" indent="-285750">
              <a:spcAft>
                <a:spcPts val="600"/>
              </a:spcAft>
              <a:buFont typeface="Wingdings" panose="05000000000000000000" pitchFamily="2" charset="2"/>
              <a:buChar char="§"/>
            </a:pPr>
            <a:r>
              <a:rPr lang="en-US" sz="2400" dirty="0" smtClean="0"/>
              <a:t>Flushed skin</a:t>
            </a:r>
          </a:p>
          <a:p>
            <a:pPr marL="285750" indent="-285750">
              <a:spcAft>
                <a:spcPts val="600"/>
              </a:spcAft>
              <a:buFont typeface="Wingdings" panose="05000000000000000000" pitchFamily="2" charset="2"/>
              <a:buChar char="§"/>
            </a:pPr>
            <a:r>
              <a:rPr lang="en-US" sz="2400" dirty="0" smtClean="0"/>
              <a:t>Glazed appearance of the eyes</a:t>
            </a:r>
          </a:p>
          <a:p>
            <a:pPr marL="285750" indent="-285750">
              <a:spcAft>
                <a:spcPts val="600"/>
              </a:spcAft>
              <a:buFont typeface="Wingdings" panose="05000000000000000000" pitchFamily="2" charset="2"/>
              <a:buChar char="§"/>
            </a:pPr>
            <a:r>
              <a:rPr lang="en-US" sz="2400" dirty="0" smtClean="0"/>
              <a:t>Slowed reaction time</a:t>
            </a:r>
          </a:p>
          <a:p>
            <a:pPr marL="285750" indent="-285750">
              <a:spcAft>
                <a:spcPts val="600"/>
              </a:spcAft>
              <a:buFont typeface="Wingdings" panose="05000000000000000000" pitchFamily="2" charset="2"/>
              <a:buChar char="§"/>
            </a:pPr>
            <a:r>
              <a:rPr lang="en-US" sz="2400" dirty="0" smtClean="0"/>
              <a:t>Impaired motor skills</a:t>
            </a:r>
          </a:p>
          <a:p>
            <a:pPr marL="285750" indent="-285750">
              <a:spcAft>
                <a:spcPts val="600"/>
              </a:spcAft>
              <a:buFont typeface="Wingdings" panose="05000000000000000000" pitchFamily="2" charset="2"/>
              <a:buChar char="§"/>
            </a:pPr>
            <a:r>
              <a:rPr lang="en-US" sz="2400" dirty="0" smtClean="0"/>
              <a:t>Difficulty focusing</a:t>
            </a:r>
          </a:p>
        </p:txBody>
      </p:sp>
      <p:graphicFrame>
        <p:nvGraphicFramePr>
          <p:cNvPr id="6" name="Object 4"/>
          <p:cNvGraphicFramePr>
            <a:graphicFrameLocks/>
          </p:cNvGraphicFramePr>
          <p:nvPr>
            <p:extLst>
              <p:ext uri="{D42A27DB-BD31-4B8C-83A1-F6EECF244321}">
                <p14:modId xmlns:p14="http://schemas.microsoft.com/office/powerpoint/2010/main" val="729792241"/>
              </p:ext>
            </p:extLst>
          </p:nvPr>
        </p:nvGraphicFramePr>
        <p:xfrm>
          <a:off x="6015318" y="3276600"/>
          <a:ext cx="2595282" cy="2622176"/>
        </p:xfrm>
        <a:graphic>
          <a:graphicData uri="http://schemas.openxmlformats.org/presentationml/2006/ole">
            <mc:AlternateContent xmlns:mc="http://schemas.openxmlformats.org/markup-compatibility/2006">
              <mc:Choice xmlns:v="urn:schemas-microsoft-com:vml" Requires="v">
                <p:oleObj spid="_x0000_s1057" name="Clip" r:id="rId3" imgW="6342380" imgH="8322945" progId="MS_ClipArt_Gallery.2">
                  <p:embed/>
                </p:oleObj>
              </mc:Choice>
              <mc:Fallback>
                <p:oleObj name="Clip" r:id="rId3" imgW="6342380" imgH="8322945" progId="MS_ClipArt_Gallery.2">
                  <p:embed/>
                  <p:pic>
                    <p:nvPicPr>
                      <p:cNvPr id="63492"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318" y="3276600"/>
                        <a:ext cx="2595282" cy="262217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51577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Alcohol</a:t>
            </a:r>
            <a:endParaRPr lang="en-US" dirty="0"/>
          </a:p>
        </p:txBody>
      </p:sp>
      <p:sp>
        <p:nvSpPr>
          <p:cNvPr id="3" name="TextBox 2"/>
          <p:cNvSpPr txBox="1"/>
          <p:nvPr/>
        </p:nvSpPr>
        <p:spPr>
          <a:xfrm>
            <a:off x="475129" y="1873624"/>
            <a:ext cx="8256495" cy="3416320"/>
          </a:xfrm>
          <a:prstGeom prst="rect">
            <a:avLst/>
          </a:prstGeom>
          <a:noFill/>
        </p:spPr>
        <p:txBody>
          <a:bodyPr wrap="square" rtlCol="0">
            <a:spAutoFit/>
          </a:bodyPr>
          <a:lstStyle/>
          <a:p>
            <a:pPr marL="285750" indent="-285750">
              <a:buFont typeface="Wingdings" panose="05000000000000000000" pitchFamily="2" charset="2"/>
              <a:buChar char="q"/>
            </a:pPr>
            <a:r>
              <a:rPr lang="en-US" sz="2400" b="1" dirty="0" smtClean="0"/>
              <a:t>Stays in the body for up to 24 hours</a:t>
            </a:r>
            <a:br>
              <a:rPr lang="en-US" sz="2400" b="1" dirty="0" smtClean="0"/>
            </a:br>
            <a:endParaRPr lang="en-US" sz="2400" b="1" dirty="0" smtClean="0"/>
          </a:p>
          <a:p>
            <a:pPr marL="285750" indent="-285750">
              <a:buFont typeface="Wingdings" panose="05000000000000000000" pitchFamily="2" charset="2"/>
              <a:buChar char="q"/>
            </a:pPr>
            <a:r>
              <a:rPr lang="en-US" sz="2400" b="1" dirty="0" smtClean="0"/>
              <a:t>Effects: </a:t>
            </a:r>
            <a:br>
              <a:rPr lang="en-US" sz="2400" b="1" dirty="0" smtClean="0"/>
            </a:br>
            <a:r>
              <a:rPr lang="en-US" sz="2400" b="1" dirty="0" smtClean="0"/>
              <a:t>Blood Alcohol Concentration = BAC</a:t>
            </a:r>
          </a:p>
          <a:p>
            <a:pPr marL="285750" indent="-285750">
              <a:buFont typeface="Arial" panose="020B0604020202020204" pitchFamily="34" charset="0"/>
              <a:buChar char="•"/>
            </a:pPr>
            <a:r>
              <a:rPr lang="en-US" sz="2400" dirty="0" smtClean="0"/>
              <a:t>Body processes .015 BAC per hour</a:t>
            </a:r>
          </a:p>
          <a:p>
            <a:pPr marL="285750" indent="-285750">
              <a:buFont typeface="Arial" panose="020B0604020202020204" pitchFamily="34" charset="0"/>
              <a:buChar char="•"/>
            </a:pPr>
            <a:r>
              <a:rPr lang="en-US" sz="2400" dirty="0" smtClean="0"/>
              <a:t>BAC = 0.10  Simple reactions, such as braking are 11% slower</a:t>
            </a:r>
          </a:p>
          <a:p>
            <a:pPr marL="285750" indent="-285750">
              <a:buFont typeface="Arial" panose="020B0604020202020204" pitchFamily="34" charset="0"/>
              <a:buChar char="•"/>
            </a:pPr>
            <a:r>
              <a:rPr lang="en-US" sz="2400" dirty="0" smtClean="0"/>
              <a:t>BAC = 0.15  Complex reactions, such as braking, steering and shifting are 41% slower</a:t>
            </a:r>
          </a:p>
          <a:p>
            <a:pPr marL="285750" indent="-285750">
              <a:buFont typeface="Arial" panose="020B0604020202020204" pitchFamily="34" charset="0"/>
              <a:buChar char="•"/>
            </a:pPr>
            <a:r>
              <a:rPr lang="en-US" sz="2400" dirty="0" smtClean="0"/>
              <a:t>BAC = 0.5  Usually fatal </a:t>
            </a:r>
            <a:endParaRPr lang="en-US" sz="2400" dirty="0"/>
          </a:p>
        </p:txBody>
      </p:sp>
    </p:spTree>
    <p:extLst>
      <p:ext uri="{BB962C8B-B14F-4D97-AF65-F5344CB8AC3E}">
        <p14:creationId xmlns:p14="http://schemas.microsoft.com/office/powerpoint/2010/main" val="1789204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Alcohol Levels</a:t>
            </a:r>
            <a:endParaRPr lang="en-US" dirty="0"/>
          </a:p>
        </p:txBody>
      </p:sp>
      <p:sp>
        <p:nvSpPr>
          <p:cNvPr id="3" name="Content Placeholder 2"/>
          <p:cNvSpPr>
            <a:spLocks noGrp="1"/>
          </p:cNvSpPr>
          <p:nvPr>
            <p:ph idx="1"/>
          </p:nvPr>
        </p:nvSpPr>
        <p:spPr/>
        <p:txBody>
          <a:bodyPr/>
          <a:lstStyle/>
          <a:p>
            <a:pPr marL="0" indent="0">
              <a:buNone/>
            </a:pPr>
            <a:r>
              <a:rPr lang="en-US" sz="2400" dirty="0" smtClean="0"/>
              <a:t>.02 Mellow feeling, less inhibited, body warmth</a:t>
            </a:r>
          </a:p>
          <a:p>
            <a:pPr marL="0" indent="0">
              <a:buNone/>
            </a:pPr>
            <a:r>
              <a:rPr lang="en-US" sz="2400" dirty="0" smtClean="0"/>
              <a:t>.05 Noticeable relaxation, impaired coordination</a:t>
            </a:r>
          </a:p>
          <a:p>
            <a:pPr marL="0" indent="0">
              <a:buNone/>
            </a:pPr>
            <a:r>
              <a:rPr lang="en-US" sz="2400" dirty="0" smtClean="0"/>
              <a:t>.08 Limit for DUI, impaired judgement</a:t>
            </a:r>
          </a:p>
          <a:p>
            <a:pPr marL="0" indent="0">
              <a:buNone/>
            </a:pPr>
            <a:r>
              <a:rPr lang="en-US" sz="2400" dirty="0" smtClean="0"/>
              <a:t>.10 Noisy, embarrassing behavior, mood swings</a:t>
            </a:r>
          </a:p>
          <a:p>
            <a:pPr marL="0" indent="0">
              <a:buNone/>
            </a:pPr>
            <a:r>
              <a:rPr lang="en-US" sz="2400" dirty="0" smtClean="0"/>
              <a:t>.15 Impaired balance, clearly drunk</a:t>
            </a:r>
          </a:p>
          <a:p>
            <a:pPr marL="0" indent="0">
              <a:buNone/>
            </a:pPr>
            <a:r>
              <a:rPr lang="en-US" sz="2400" dirty="0" smtClean="0"/>
              <a:t>.30 Many pass out</a:t>
            </a:r>
          </a:p>
          <a:p>
            <a:pPr marL="0" indent="0">
              <a:buNone/>
            </a:pPr>
            <a:r>
              <a:rPr lang="en-US" sz="2400" dirty="0" smtClean="0"/>
              <a:t>.40 Most pass out, some die</a:t>
            </a:r>
          </a:p>
          <a:p>
            <a:pPr marL="0" indent="0">
              <a:buNone/>
            </a:pPr>
            <a:r>
              <a:rPr lang="en-US" sz="2400" dirty="0" smtClean="0"/>
              <a:t>.50 Breathing stops, many die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712" y="3872753"/>
            <a:ext cx="1333126" cy="238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6080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 Alcohol Levels Men</a:t>
            </a:r>
            <a:endParaRPr lang="en-US" dirty="0"/>
          </a:p>
        </p:txBody>
      </p:sp>
      <p:graphicFrame>
        <p:nvGraphicFramePr>
          <p:cNvPr id="4" name="Group 1268"/>
          <p:cNvGraphicFramePr>
            <a:graphicFrameLocks/>
          </p:cNvGraphicFramePr>
          <p:nvPr>
            <p:extLst>
              <p:ext uri="{D42A27DB-BD31-4B8C-83A1-F6EECF244321}">
                <p14:modId xmlns:p14="http://schemas.microsoft.com/office/powerpoint/2010/main" val="302308186"/>
              </p:ext>
            </p:extLst>
          </p:nvPr>
        </p:nvGraphicFramePr>
        <p:xfrm>
          <a:off x="1273175" y="1740283"/>
          <a:ext cx="7028140" cy="4444617"/>
        </p:xfrm>
        <a:graphic>
          <a:graphicData uri="http://schemas.openxmlformats.org/drawingml/2006/table">
            <a:tbl>
              <a:tblPr/>
              <a:tblGrid>
                <a:gridCol w="541914">
                  <a:extLst>
                    <a:ext uri="{9D8B030D-6E8A-4147-A177-3AD203B41FA5}">
                      <a16:colId xmlns:a16="http://schemas.microsoft.com/office/drawing/2014/main" val="20000"/>
                    </a:ext>
                  </a:extLst>
                </a:gridCol>
                <a:gridCol w="499292">
                  <a:extLst>
                    <a:ext uri="{9D8B030D-6E8A-4147-A177-3AD203B41FA5}">
                      <a16:colId xmlns:a16="http://schemas.microsoft.com/office/drawing/2014/main" val="20001"/>
                    </a:ext>
                  </a:extLst>
                </a:gridCol>
                <a:gridCol w="543437">
                  <a:extLst>
                    <a:ext uri="{9D8B030D-6E8A-4147-A177-3AD203B41FA5}">
                      <a16:colId xmlns:a16="http://schemas.microsoft.com/office/drawing/2014/main" val="20002"/>
                    </a:ext>
                  </a:extLst>
                </a:gridCol>
                <a:gridCol w="541914">
                  <a:extLst>
                    <a:ext uri="{9D8B030D-6E8A-4147-A177-3AD203B41FA5}">
                      <a16:colId xmlns:a16="http://schemas.microsoft.com/office/drawing/2014/main" val="20003"/>
                    </a:ext>
                  </a:extLst>
                </a:gridCol>
                <a:gridCol w="541914">
                  <a:extLst>
                    <a:ext uri="{9D8B030D-6E8A-4147-A177-3AD203B41FA5}">
                      <a16:colId xmlns:a16="http://schemas.microsoft.com/office/drawing/2014/main" val="20004"/>
                    </a:ext>
                  </a:extLst>
                </a:gridCol>
                <a:gridCol w="541914">
                  <a:extLst>
                    <a:ext uri="{9D8B030D-6E8A-4147-A177-3AD203B41FA5}">
                      <a16:colId xmlns:a16="http://schemas.microsoft.com/office/drawing/2014/main" val="20005"/>
                    </a:ext>
                  </a:extLst>
                </a:gridCol>
                <a:gridCol w="541914">
                  <a:extLst>
                    <a:ext uri="{9D8B030D-6E8A-4147-A177-3AD203B41FA5}">
                      <a16:colId xmlns:a16="http://schemas.microsoft.com/office/drawing/2014/main" val="20006"/>
                    </a:ext>
                  </a:extLst>
                </a:gridCol>
                <a:gridCol w="541914">
                  <a:extLst>
                    <a:ext uri="{9D8B030D-6E8A-4147-A177-3AD203B41FA5}">
                      <a16:colId xmlns:a16="http://schemas.microsoft.com/office/drawing/2014/main" val="20007"/>
                    </a:ext>
                  </a:extLst>
                </a:gridCol>
                <a:gridCol w="541914">
                  <a:extLst>
                    <a:ext uri="{9D8B030D-6E8A-4147-A177-3AD203B41FA5}">
                      <a16:colId xmlns:a16="http://schemas.microsoft.com/office/drawing/2014/main" val="20008"/>
                    </a:ext>
                  </a:extLst>
                </a:gridCol>
                <a:gridCol w="2192013">
                  <a:extLst>
                    <a:ext uri="{9D8B030D-6E8A-4147-A177-3AD203B41FA5}">
                      <a16:colId xmlns:a16="http://schemas.microsoft.com/office/drawing/2014/main" val="20009"/>
                    </a:ext>
                  </a:extLst>
                </a:gridCol>
              </a:tblGrid>
              <a:tr h="344726">
                <a:tc gridSpan="10">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Approximate Blood Alcohol Levels for MEN</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1528">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Drinks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100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120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140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160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180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200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220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240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Physical and Mental Impairments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rowSpan="2">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Thought, concentration, coordination and judgment affected</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vMerge="1">
                  <a:txBody>
                    <a:bodyPr/>
                    <a:lstStyle/>
                    <a:p>
                      <a:endParaRPr lang="en-US"/>
                    </a:p>
                  </a:txBody>
                  <a:tcPr/>
                </a:tc>
                <a:extLst>
                  <a:ext uri="{0D108BD9-81ED-4DB2-BD59-A6C34878D82A}">
                    <a16:rowId xmlns:a16="http://schemas.microsoft.com/office/drawing/2014/main" val="10003"/>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rowSpan="3">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Reflexes, reasoning, depth perception, and peripheral vision impaired</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5"/>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6"/>
                  </a:ext>
                </a:extLst>
              </a:tr>
              <a:tr h="309963">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3">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Coordination and judgment very impaired; slurred speech, staggering</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7"/>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8"/>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vMerge="1">
                  <a:txBody>
                    <a:bodyPr/>
                    <a:lstStyle/>
                    <a:p>
                      <a:endParaRPr lang="en-US"/>
                    </a:p>
                  </a:txBody>
                  <a:tcPr/>
                </a:tc>
                <a:extLst>
                  <a:ext uri="{0D108BD9-81ED-4DB2-BD59-A6C34878D82A}">
                    <a16:rowId xmlns:a16="http://schemas.microsoft.com/office/drawing/2014/main" val="10009"/>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rowSpan="3">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Severe motor impairment, loss of consciousness, memory blackout</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extLst>
                  <a:ext uri="{0D108BD9-81ED-4DB2-BD59-A6C34878D82A}">
                    <a16:rowId xmlns:a16="http://schemas.microsoft.com/office/drawing/2014/main" val="10010"/>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10</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vMerge="1">
                  <a:txBody>
                    <a:bodyPr/>
                    <a:lstStyle/>
                    <a:p>
                      <a:endParaRPr lang="en-US"/>
                    </a:p>
                  </a:txBody>
                  <a:tcPr/>
                </a:tc>
                <a:extLst>
                  <a:ext uri="{0D108BD9-81ED-4DB2-BD59-A6C34878D82A}">
                    <a16:rowId xmlns:a16="http://schemas.microsoft.com/office/drawing/2014/main" val="10011"/>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vMerge="1">
                  <a:txBody>
                    <a:bodyPr/>
                    <a:lstStyle/>
                    <a:p>
                      <a:endParaRPr lang="en-US"/>
                    </a:p>
                  </a:txBody>
                  <a:tcPr/>
                </a:tc>
                <a:extLst>
                  <a:ext uri="{0D108BD9-81ED-4DB2-BD59-A6C34878D82A}">
                    <a16:rowId xmlns:a16="http://schemas.microsoft.com/office/drawing/2014/main" val="10012"/>
                  </a:ext>
                </a:extLst>
              </a:tr>
              <a:tr h="308516">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0.44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Dangerous level of intoxication</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362210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 Alcohol Levels Women</a:t>
            </a:r>
            <a:endParaRPr lang="en-US" dirty="0"/>
          </a:p>
        </p:txBody>
      </p:sp>
      <p:graphicFrame>
        <p:nvGraphicFramePr>
          <p:cNvPr id="3" name="Group 2790"/>
          <p:cNvGraphicFramePr>
            <a:graphicFrameLocks/>
          </p:cNvGraphicFramePr>
          <p:nvPr>
            <p:extLst>
              <p:ext uri="{D42A27DB-BD31-4B8C-83A1-F6EECF244321}">
                <p14:modId xmlns:p14="http://schemas.microsoft.com/office/powerpoint/2010/main" val="4155844039"/>
              </p:ext>
            </p:extLst>
          </p:nvPr>
        </p:nvGraphicFramePr>
        <p:xfrm>
          <a:off x="1273175" y="1546002"/>
          <a:ext cx="7037110" cy="4754784"/>
        </p:xfrm>
        <a:graphic>
          <a:graphicData uri="http://schemas.openxmlformats.org/drawingml/2006/table">
            <a:tbl>
              <a:tblPr/>
              <a:tblGrid>
                <a:gridCol w="499929">
                  <a:extLst>
                    <a:ext uri="{9D8B030D-6E8A-4147-A177-3AD203B41FA5}">
                      <a16:colId xmlns:a16="http://schemas.microsoft.com/office/drawing/2014/main" val="20000"/>
                    </a:ext>
                  </a:extLst>
                </a:gridCol>
                <a:gridCol w="542606">
                  <a:extLst>
                    <a:ext uri="{9D8B030D-6E8A-4147-A177-3AD203B41FA5}">
                      <a16:colId xmlns:a16="http://schemas.microsoft.com/office/drawing/2014/main" val="20001"/>
                    </a:ext>
                  </a:extLst>
                </a:gridCol>
                <a:gridCol w="544130">
                  <a:extLst>
                    <a:ext uri="{9D8B030D-6E8A-4147-A177-3AD203B41FA5}">
                      <a16:colId xmlns:a16="http://schemas.microsoft.com/office/drawing/2014/main" val="20002"/>
                    </a:ext>
                  </a:extLst>
                </a:gridCol>
                <a:gridCol w="542606">
                  <a:extLst>
                    <a:ext uri="{9D8B030D-6E8A-4147-A177-3AD203B41FA5}">
                      <a16:colId xmlns:a16="http://schemas.microsoft.com/office/drawing/2014/main" val="20003"/>
                    </a:ext>
                  </a:extLst>
                </a:gridCol>
                <a:gridCol w="542606">
                  <a:extLst>
                    <a:ext uri="{9D8B030D-6E8A-4147-A177-3AD203B41FA5}">
                      <a16:colId xmlns:a16="http://schemas.microsoft.com/office/drawing/2014/main" val="20004"/>
                    </a:ext>
                  </a:extLst>
                </a:gridCol>
                <a:gridCol w="542606">
                  <a:extLst>
                    <a:ext uri="{9D8B030D-6E8A-4147-A177-3AD203B41FA5}">
                      <a16:colId xmlns:a16="http://schemas.microsoft.com/office/drawing/2014/main" val="20005"/>
                    </a:ext>
                  </a:extLst>
                </a:gridCol>
                <a:gridCol w="542606">
                  <a:extLst>
                    <a:ext uri="{9D8B030D-6E8A-4147-A177-3AD203B41FA5}">
                      <a16:colId xmlns:a16="http://schemas.microsoft.com/office/drawing/2014/main" val="20006"/>
                    </a:ext>
                  </a:extLst>
                </a:gridCol>
                <a:gridCol w="542606">
                  <a:extLst>
                    <a:ext uri="{9D8B030D-6E8A-4147-A177-3AD203B41FA5}">
                      <a16:colId xmlns:a16="http://schemas.microsoft.com/office/drawing/2014/main" val="20007"/>
                    </a:ext>
                  </a:extLst>
                </a:gridCol>
                <a:gridCol w="542606">
                  <a:extLst>
                    <a:ext uri="{9D8B030D-6E8A-4147-A177-3AD203B41FA5}">
                      <a16:colId xmlns:a16="http://schemas.microsoft.com/office/drawing/2014/main" val="20008"/>
                    </a:ext>
                  </a:extLst>
                </a:gridCol>
                <a:gridCol w="2194809">
                  <a:extLst>
                    <a:ext uri="{9D8B030D-6E8A-4147-A177-3AD203B41FA5}">
                      <a16:colId xmlns:a16="http://schemas.microsoft.com/office/drawing/2014/main" val="20009"/>
                    </a:ext>
                  </a:extLst>
                </a:gridCol>
              </a:tblGrid>
              <a:tr h="266343">
                <a:tc gridSpan="10">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ＭＳ Ｐゴシック" pitchFamily="-65" charset="-128"/>
                          <a:cs typeface="Arial" charset="0"/>
                        </a:rPr>
                        <a:t>Approximate Blood Alcohol Levels for WOMEN*</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7312">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Drinks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100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120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140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160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180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200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220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240 lbs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Physical and Mental Impairments</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rowSpan="2">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Thought, concentration, coordination and judgment affected</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270203">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vMerge="1">
                  <a:txBody>
                    <a:bodyPr/>
                    <a:lstStyle/>
                    <a:p>
                      <a:endParaRPr lang="en-US"/>
                    </a:p>
                  </a:txBody>
                  <a:tcPr/>
                </a:tc>
                <a:extLst>
                  <a:ext uri="{0D108BD9-81ED-4DB2-BD59-A6C34878D82A}">
                    <a16:rowId xmlns:a16="http://schemas.microsoft.com/office/drawing/2014/main" val="10003"/>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3">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Reflexes, reasoning, depth perception, and peripheral vision impaired</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36914">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5"/>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0.09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6"/>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3">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Coordination and judgment very impaired; slurred speech, staggering</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7"/>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vMerge="1">
                  <a:txBody>
                    <a:bodyPr/>
                    <a:lstStyle/>
                    <a:p>
                      <a:endParaRPr lang="en-US"/>
                    </a:p>
                  </a:txBody>
                  <a:tcPr/>
                </a:tc>
                <a:extLst>
                  <a:ext uri="{0D108BD9-81ED-4DB2-BD59-A6C34878D82A}">
                    <a16:rowId xmlns:a16="http://schemas.microsoft.com/office/drawing/2014/main" val="10008"/>
                  </a:ext>
                </a:extLst>
              </a:tr>
              <a:tr h="236914">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vMerge="1">
                  <a:txBody>
                    <a:bodyPr/>
                    <a:lstStyle/>
                    <a:p>
                      <a:endParaRPr lang="en-US"/>
                    </a:p>
                  </a:txBody>
                  <a:tcPr/>
                </a:tc>
                <a:extLst>
                  <a:ext uri="{0D108BD9-81ED-4DB2-BD59-A6C34878D82A}">
                    <a16:rowId xmlns:a16="http://schemas.microsoft.com/office/drawing/2014/main" val="10009"/>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rowSpan="3">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Severe motor impairment, loss of consciousness, memory blackout</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extLst>
                  <a:ext uri="{0D108BD9-81ED-4DB2-BD59-A6C34878D82A}">
                    <a16:rowId xmlns:a16="http://schemas.microsoft.com/office/drawing/2014/main" val="10010"/>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10</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0.45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vMerge="1">
                  <a:txBody>
                    <a:bodyPr/>
                    <a:lstStyle/>
                    <a:p>
                      <a:endParaRPr lang="en-US"/>
                    </a:p>
                  </a:txBody>
                  <a:tcPr/>
                </a:tc>
                <a:extLst>
                  <a:ext uri="{0D108BD9-81ED-4DB2-BD59-A6C34878D82A}">
                    <a16:rowId xmlns:a16="http://schemas.microsoft.com/office/drawing/2014/main" val="10011"/>
                  </a:ext>
                </a:extLst>
              </a:tr>
              <a:tr h="238385">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0.49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0.42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0.35</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0.27</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0.19</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vMerge="1">
                  <a:txBody>
                    <a:bodyPr/>
                    <a:lstStyle/>
                    <a:p>
                      <a:endParaRPr lang="en-US"/>
                    </a:p>
                  </a:txBody>
                  <a:tcPr/>
                </a:tc>
                <a:extLst>
                  <a:ext uri="{0D108BD9-81ED-4DB2-BD59-A6C34878D82A}">
                    <a16:rowId xmlns:a16="http://schemas.microsoft.com/office/drawing/2014/main" val="10012"/>
                  </a:ext>
                </a:extLst>
              </a:tr>
              <a:tr h="236914">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12</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0.54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0.44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0.38</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0.3</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0.26</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0.24</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0.21</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ea typeface="ＭＳ Ｐゴシック" pitchFamily="-65" charset="-128"/>
                          <a:cs typeface="Arial" charset="0"/>
                        </a:rPr>
                        <a:t>Dangerous level of intoxication</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3"/>
                  </a:ext>
                </a:extLst>
              </a:tr>
              <a:tr h="356107">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4"/>
                  </a:ext>
                </a:extLst>
              </a:tr>
              <a:tr h="354635">
                <a:tc gridSpan="6">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 Subtract approximately .015 for every hour</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356107">
                <a:tc gridSpan="9">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ea typeface="ＭＳ Ｐゴシック" pitchFamily="-65" charset="-128"/>
                          <a:cs typeface="Arial" charset="0"/>
                        </a:rPr>
                        <a:t>One drink = 1.25 oz. of 80 proof liquor, 12 oz beer, 5 oz. wine</a:t>
                      </a:r>
                      <a:endParaRPr kumimoji="0" lang="en-US" altLang="en-US" sz="1800" b="0" i="0" u="none" strike="noStrike" cap="none" normalizeH="0" baseline="0" dirty="0" smtClean="0">
                        <a:ln>
                          <a:noFill/>
                        </a:ln>
                        <a:solidFill>
                          <a:schemeClr val="tx1"/>
                        </a:solidFill>
                        <a:effectLst/>
                        <a:latin typeface="Arial" charset="0"/>
                        <a:ea typeface="ＭＳ Ｐゴシック" pitchFamily="-65" charset="-128"/>
                      </a:endParaRPr>
                    </a:p>
                  </a:txBody>
                  <a:tcPr marT="45717" marB="45717" anchor="b" horzOverflow="overflow">
                    <a:lnL cap="flat">
                      <a:noFill/>
                    </a:lnL>
                    <a:lnR>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eaLnBrk="0" hangingPunct="0">
                        <a:spcBef>
                          <a:spcPct val="20000"/>
                        </a:spcBef>
                        <a:buClr>
                          <a:srgbClr val="003145"/>
                        </a:buClr>
                        <a:buFont typeface="Wingdings" pitchFamily="2" charset="2"/>
                        <a:defRPr>
                          <a:solidFill>
                            <a:srgbClr val="003145"/>
                          </a:solidFill>
                          <a:latin typeface="Arial" charset="0"/>
                          <a:ea typeface="ＭＳ Ｐゴシック" pitchFamily="-65" charset="-128"/>
                        </a:defRPr>
                      </a:lvl1pPr>
                      <a:lvl2pPr eaLnBrk="0" hangingPunct="0">
                        <a:spcBef>
                          <a:spcPct val="20000"/>
                        </a:spcBef>
                        <a:buFont typeface="Arial" charset="0"/>
                        <a:defRPr sz="1600">
                          <a:solidFill>
                            <a:schemeClr val="tx1"/>
                          </a:solidFill>
                          <a:latin typeface="Arial" charset="0"/>
                          <a:ea typeface="ＭＳ Ｐゴシック" pitchFamily="-65" charset="-128"/>
                        </a:defRPr>
                      </a:lvl2pPr>
                      <a:lvl3pPr eaLnBrk="0" hangingPunct="0">
                        <a:spcBef>
                          <a:spcPct val="20000"/>
                        </a:spcBef>
                        <a:buFont typeface="Arial" charset="0"/>
                        <a:defRPr sz="1400">
                          <a:solidFill>
                            <a:schemeClr val="tx1"/>
                          </a:solidFill>
                          <a:latin typeface="Arial" charset="0"/>
                          <a:ea typeface="ＭＳ Ｐゴシック" pitchFamily="-65" charset="-128"/>
                        </a:defRPr>
                      </a:lvl3pPr>
                      <a:lvl4pPr eaLnBrk="0" hangingPunct="0">
                        <a:spcBef>
                          <a:spcPct val="20000"/>
                        </a:spcBef>
                        <a:buFont typeface="Arial" charset="0"/>
                        <a:defRPr sz="1200">
                          <a:solidFill>
                            <a:schemeClr val="tx1"/>
                          </a:solidFill>
                          <a:latin typeface="Arial" charset="0"/>
                          <a:ea typeface="ＭＳ Ｐゴシック" pitchFamily="-65" charset="-128"/>
                        </a:defRPr>
                      </a:lvl4pPr>
                      <a:lvl5pPr eaLnBrk="0" hangingPunct="0">
                        <a:spcBef>
                          <a:spcPct val="20000"/>
                        </a:spcBef>
                        <a:buFont typeface="Arial" charset="0"/>
                        <a:defRPr sz="1200">
                          <a:solidFill>
                            <a:schemeClr val="tx1"/>
                          </a:solidFill>
                          <a:latin typeface="Arial" charset="0"/>
                          <a:ea typeface="ＭＳ Ｐゴシック" pitchFamily="-65" charset="-128"/>
                        </a:defRPr>
                      </a:lvl5pPr>
                      <a:lvl6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6pPr>
                      <a:lvl7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7pPr>
                      <a:lvl8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8pPr>
                      <a:lvl9pPr defTabSz="457200" eaLnBrk="0" fontAlgn="base" hangingPunct="0">
                        <a:spcBef>
                          <a:spcPct val="20000"/>
                        </a:spcBef>
                        <a:spcAft>
                          <a:spcPct val="0"/>
                        </a:spcAft>
                        <a:buFont typeface="Arial" charset="0"/>
                        <a:defRPr sz="1200">
                          <a:solidFill>
                            <a:schemeClr val="tx1"/>
                          </a:solidFill>
                          <a:latin typeface="Arial" charset="0"/>
                          <a:ea typeface="ＭＳ Ｐゴシック" pitchFamily="-65" charset="-128"/>
                        </a:defRPr>
                      </a:lvl9pPr>
                    </a:lstStyle>
                    <a:p>
                      <a:pPr marL="0" marR="0" lvl="0" indent="0" algn="l" defTabSz="457200" rtl="0" eaLnBrk="0" fontAlgn="base" latinLnBrk="0" hangingPunct="0">
                        <a:lnSpc>
                          <a:spcPct val="100000"/>
                        </a:lnSpc>
                        <a:spcBef>
                          <a:spcPct val="20000"/>
                        </a:spcBef>
                        <a:spcAft>
                          <a:spcPct val="0"/>
                        </a:spcAft>
                        <a:buClr>
                          <a:srgbClr val="003145"/>
                        </a:buClr>
                        <a:buSzTx/>
                        <a:buFont typeface="Wingdings" pitchFamily="2" charset="2"/>
                        <a:buNone/>
                        <a:tabLst/>
                      </a:pPr>
                      <a:endParaRPr kumimoji="0" lang="en-US" altLang="en-US" sz="1800" b="0" i="0" u="none" strike="noStrike" cap="none" normalizeH="0" baseline="0" dirty="0" smtClean="0">
                        <a:ln>
                          <a:noFill/>
                        </a:ln>
                        <a:solidFill>
                          <a:srgbClr val="003145"/>
                        </a:solidFill>
                        <a:effectLst/>
                        <a:latin typeface="Arial" charset="0"/>
                        <a:ea typeface="ＭＳ Ｐゴシック" pitchFamily="-65" charset="-128"/>
                      </a:endParaRPr>
                    </a:p>
                  </a:txBody>
                  <a:tcPr marT="45717" marB="45717"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4614421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 if I went out last night! </a:t>
            </a:r>
            <a:endParaRPr lang="en-US" dirty="0"/>
          </a:p>
        </p:txBody>
      </p:sp>
      <p:sp>
        <p:nvSpPr>
          <p:cNvPr id="3" name="TextBox 2"/>
          <p:cNvSpPr txBox="1"/>
          <p:nvPr/>
        </p:nvSpPr>
        <p:spPr>
          <a:xfrm>
            <a:off x="385482" y="1909482"/>
            <a:ext cx="8364071" cy="3539430"/>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t>2:00 AM – Go to bed with BAC of .19</a:t>
            </a:r>
          </a:p>
          <a:p>
            <a:pPr marL="285750" indent="-285750">
              <a:buFont typeface="Wingdings" panose="05000000000000000000" pitchFamily="2" charset="2"/>
              <a:buChar char="§"/>
            </a:pPr>
            <a:r>
              <a:rPr lang="en-US" sz="2800" dirty="0" smtClean="0"/>
              <a:t>4:00 AM – Sleeping with BAC of .16</a:t>
            </a:r>
          </a:p>
          <a:p>
            <a:pPr marL="285750" indent="-285750">
              <a:buFont typeface="Wingdings" panose="05000000000000000000" pitchFamily="2" charset="2"/>
              <a:buChar char="§"/>
            </a:pPr>
            <a:r>
              <a:rPr lang="en-US" sz="2800" dirty="0" smtClean="0"/>
              <a:t>6:00 AM – Get up for work with BAC of .13</a:t>
            </a:r>
          </a:p>
          <a:p>
            <a:pPr marL="285750" indent="-285750">
              <a:buFont typeface="Wingdings" panose="05000000000000000000" pitchFamily="2" charset="2"/>
              <a:buChar char="§"/>
            </a:pPr>
            <a:r>
              <a:rPr lang="en-US" sz="2800" dirty="0" smtClean="0"/>
              <a:t>7:00 AM – Leaving home with BAC of .115</a:t>
            </a:r>
          </a:p>
          <a:p>
            <a:pPr marL="285750" indent="-285750">
              <a:buFont typeface="Wingdings" panose="05000000000000000000" pitchFamily="2" charset="2"/>
              <a:buChar char="§"/>
            </a:pPr>
            <a:r>
              <a:rPr lang="en-US" sz="2800" dirty="0" smtClean="0"/>
              <a:t>8:00 AM – At work with BAC of .10</a:t>
            </a:r>
          </a:p>
          <a:p>
            <a:pPr marL="285750" indent="-285750">
              <a:buFont typeface="Wingdings" panose="05000000000000000000" pitchFamily="2" charset="2"/>
              <a:buChar char="§"/>
            </a:pPr>
            <a:r>
              <a:rPr lang="en-US" sz="2800" dirty="0" smtClean="0"/>
              <a:t>9:00 AM – Spills coffee with BAC of .085</a:t>
            </a:r>
          </a:p>
          <a:p>
            <a:pPr marL="285750" indent="-285750">
              <a:buFont typeface="Wingdings" panose="05000000000000000000" pitchFamily="2" charset="2"/>
              <a:buChar char="§"/>
            </a:pPr>
            <a:r>
              <a:rPr lang="en-US" sz="2800" dirty="0" smtClean="0"/>
              <a:t>10:00 AM – Still impaired at .07</a:t>
            </a:r>
          </a:p>
          <a:p>
            <a:pPr marL="285750" indent="-285750">
              <a:buFont typeface="Wingdings" panose="05000000000000000000" pitchFamily="2" charset="2"/>
              <a:buChar char="§"/>
            </a:pPr>
            <a:r>
              <a:rPr lang="en-US" sz="2800" dirty="0" smtClean="0"/>
              <a:t>12:00 Noon – Still impaired at .055</a:t>
            </a:r>
            <a:endParaRPr lang="en-US" sz="2800" dirty="0"/>
          </a:p>
        </p:txBody>
      </p:sp>
    </p:spTree>
    <p:extLst>
      <p:ext uri="{BB962C8B-B14F-4D97-AF65-F5344CB8AC3E}">
        <p14:creationId xmlns:p14="http://schemas.microsoft.com/office/powerpoint/2010/main" val="12913306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Inhalants</a:t>
            </a:r>
            <a:endParaRPr lang="en-US" dirty="0"/>
          </a:p>
        </p:txBody>
      </p:sp>
      <p:sp>
        <p:nvSpPr>
          <p:cNvPr id="3" name="TextBox 2"/>
          <p:cNvSpPr txBox="1"/>
          <p:nvPr/>
        </p:nvSpPr>
        <p:spPr>
          <a:xfrm>
            <a:off x="394447" y="1864659"/>
            <a:ext cx="8238565" cy="369331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Volatile Solvents</a:t>
            </a:r>
          </a:p>
          <a:p>
            <a:pPr marL="742950" lvl="1" indent="-285750">
              <a:buFont typeface="Arial" panose="020B0604020202020204" pitchFamily="34" charset="0"/>
              <a:buChar char="•"/>
            </a:pPr>
            <a:r>
              <a:rPr lang="en-US" dirty="0" smtClean="0"/>
              <a:t>Thinners, removers, cleaning fluids, gas (benzene, toluene), glues, correction fluid, felt markers</a:t>
            </a:r>
          </a:p>
          <a:p>
            <a:pPr marL="285750" indent="-285750">
              <a:buFont typeface="Wingdings" panose="05000000000000000000" pitchFamily="2" charset="2"/>
              <a:buChar char="q"/>
            </a:pPr>
            <a:r>
              <a:rPr lang="en-US" dirty="0" smtClean="0"/>
              <a:t>Aerosols (propellants contain solvents)</a:t>
            </a:r>
          </a:p>
          <a:p>
            <a:pPr marL="742950" lvl="1" indent="-285750">
              <a:buFont typeface="Arial" panose="020B0604020202020204" pitchFamily="34" charset="0"/>
              <a:buChar char="•"/>
            </a:pPr>
            <a:r>
              <a:rPr lang="en-US" dirty="0" smtClean="0"/>
              <a:t>Spray paints, deodorants, cooking sprays, fabric sprays</a:t>
            </a:r>
          </a:p>
          <a:p>
            <a:pPr marL="285750" indent="-285750">
              <a:buFont typeface="Wingdings" panose="05000000000000000000" pitchFamily="2" charset="2"/>
              <a:buChar char="q"/>
            </a:pPr>
            <a:r>
              <a:rPr lang="en-US" dirty="0" smtClean="0"/>
              <a:t>Gases (i.e. medical gases)</a:t>
            </a:r>
          </a:p>
          <a:p>
            <a:pPr marL="742950" lvl="1" indent="-285750">
              <a:buFont typeface="Arial" panose="020B0604020202020204" pitchFamily="34" charset="0"/>
              <a:buChar char="•"/>
            </a:pPr>
            <a:r>
              <a:rPr lang="en-US" dirty="0" smtClean="0"/>
              <a:t>Ether, chloroform, nitrous oxide (whipped cream can), butane lighters, refrigerants (Freon)</a:t>
            </a:r>
          </a:p>
          <a:p>
            <a:pPr marL="285750" indent="-285750">
              <a:buFont typeface="Wingdings" panose="05000000000000000000" pitchFamily="2" charset="2"/>
              <a:buChar char="q"/>
            </a:pPr>
            <a:r>
              <a:rPr lang="en-US" dirty="0" smtClean="0"/>
              <a:t>Nitrates (work by dilating blood vessels/relax muscles)</a:t>
            </a:r>
          </a:p>
          <a:p>
            <a:pPr marL="742950" lvl="1" indent="-285750">
              <a:buFont typeface="Arial" panose="020B0604020202020204" pitchFamily="34" charset="0"/>
              <a:buChar char="•"/>
            </a:pPr>
            <a:r>
              <a:rPr lang="en-US" dirty="0" err="1" smtClean="0"/>
              <a:t>Cyclohexyl</a:t>
            </a:r>
            <a:r>
              <a:rPr lang="en-US" dirty="0" smtClean="0"/>
              <a:t> nitrite, isobutyl nitrite, amyl nitrite (video head cleaner, room deodorizer, leather cleaner, liquid aroma)</a:t>
            </a:r>
          </a:p>
          <a:p>
            <a:pPr marL="742950" lvl="1" indent="-285750">
              <a:buFont typeface="Arial" panose="020B0604020202020204" pitchFamily="34" charset="0"/>
              <a:buChar char="•"/>
            </a:pPr>
            <a:r>
              <a:rPr lang="en-US" dirty="0" smtClean="0"/>
              <a:t>Used to enhance sexual experience</a:t>
            </a:r>
          </a:p>
          <a:p>
            <a:endParaRPr lang="en-US" dirty="0"/>
          </a:p>
        </p:txBody>
      </p:sp>
    </p:spTree>
    <p:extLst>
      <p:ext uri="{BB962C8B-B14F-4D97-AF65-F5344CB8AC3E}">
        <p14:creationId xmlns:p14="http://schemas.microsoft.com/office/powerpoint/2010/main" val="32522137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Inhalants</a:t>
            </a:r>
            <a:endParaRPr lang="en-US" dirty="0"/>
          </a:p>
        </p:txBody>
      </p:sp>
      <p:sp>
        <p:nvSpPr>
          <p:cNvPr id="3" name="TextBox 2"/>
          <p:cNvSpPr txBox="1"/>
          <p:nvPr/>
        </p:nvSpPr>
        <p:spPr>
          <a:xfrm>
            <a:off x="385482" y="1936376"/>
            <a:ext cx="8193742" cy="3585597"/>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sz="2400" b="1" dirty="0" smtClean="0"/>
              <a:t>Signs</a:t>
            </a:r>
          </a:p>
          <a:p>
            <a:pPr marL="285750" indent="-285750">
              <a:spcAft>
                <a:spcPts val="600"/>
              </a:spcAft>
              <a:buFont typeface="Wingdings" panose="05000000000000000000" pitchFamily="2" charset="2"/>
              <a:buChar char="§"/>
            </a:pPr>
            <a:r>
              <a:rPr lang="en-US" sz="2400" dirty="0" smtClean="0"/>
              <a:t>Chemical odors on breathing /clothing</a:t>
            </a:r>
          </a:p>
          <a:p>
            <a:pPr marL="285750" indent="-285750">
              <a:spcAft>
                <a:spcPts val="600"/>
              </a:spcAft>
              <a:buFont typeface="Wingdings" panose="05000000000000000000" pitchFamily="2" charset="2"/>
              <a:buChar char="§"/>
            </a:pPr>
            <a:r>
              <a:rPr lang="en-US" sz="2400" dirty="0" smtClean="0"/>
              <a:t>Paint/stains on face/hands/cloths</a:t>
            </a:r>
          </a:p>
          <a:p>
            <a:pPr marL="285750" indent="-285750">
              <a:spcAft>
                <a:spcPts val="600"/>
              </a:spcAft>
              <a:buFont typeface="Wingdings" panose="05000000000000000000" pitchFamily="2" charset="2"/>
              <a:buChar char="§"/>
            </a:pPr>
            <a:r>
              <a:rPr lang="en-US" sz="2400" dirty="0" smtClean="0"/>
              <a:t>Hidden empty containers/soaked rags</a:t>
            </a:r>
          </a:p>
          <a:p>
            <a:pPr marL="285750" indent="-285750">
              <a:spcAft>
                <a:spcPts val="600"/>
              </a:spcAft>
              <a:buFont typeface="Wingdings" panose="05000000000000000000" pitchFamily="2" charset="2"/>
              <a:buChar char="§"/>
            </a:pPr>
            <a:r>
              <a:rPr lang="en-US" sz="2400" dirty="0" smtClean="0"/>
              <a:t>Drunk/disoriented appearance</a:t>
            </a:r>
          </a:p>
          <a:p>
            <a:pPr marL="285750" indent="-285750">
              <a:spcAft>
                <a:spcPts val="600"/>
              </a:spcAft>
              <a:buFont typeface="Wingdings" panose="05000000000000000000" pitchFamily="2" charset="2"/>
              <a:buChar char="§"/>
            </a:pPr>
            <a:r>
              <a:rPr lang="en-US" sz="2400" dirty="0" smtClean="0"/>
              <a:t>Slurred speech</a:t>
            </a:r>
          </a:p>
          <a:p>
            <a:pPr marL="285750" indent="-285750">
              <a:spcAft>
                <a:spcPts val="600"/>
              </a:spcAft>
              <a:buFont typeface="Wingdings" panose="05000000000000000000" pitchFamily="2" charset="2"/>
              <a:buChar char="§"/>
            </a:pPr>
            <a:r>
              <a:rPr lang="en-US" sz="2400" dirty="0" smtClean="0"/>
              <a:t>Nausea or loss of appetite</a:t>
            </a:r>
          </a:p>
          <a:p>
            <a:pPr marL="285750" indent="-285750">
              <a:spcAft>
                <a:spcPts val="600"/>
              </a:spcAft>
              <a:buFont typeface="Wingdings" panose="05000000000000000000" pitchFamily="2" charset="2"/>
              <a:buChar char="§"/>
            </a:pPr>
            <a:r>
              <a:rPr lang="en-US" sz="2400" dirty="0" smtClean="0"/>
              <a:t>Inattentiveness, lack of coordination, irritability, depression</a:t>
            </a:r>
            <a:endParaRPr lang="en-US" sz="2400" dirty="0"/>
          </a:p>
        </p:txBody>
      </p:sp>
    </p:spTree>
    <p:extLst>
      <p:ext uri="{BB962C8B-B14F-4D97-AF65-F5344CB8AC3E}">
        <p14:creationId xmlns:p14="http://schemas.microsoft.com/office/powerpoint/2010/main" val="29139888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Drugs of Concern </a:t>
            </a:r>
            <a:endParaRPr lang="en-US" dirty="0"/>
          </a:p>
        </p:txBody>
      </p:sp>
      <p:sp>
        <p:nvSpPr>
          <p:cNvPr id="3" name="TextBox 2"/>
          <p:cNvSpPr txBox="1"/>
          <p:nvPr/>
        </p:nvSpPr>
        <p:spPr>
          <a:xfrm>
            <a:off x="484094" y="1945341"/>
            <a:ext cx="8229600" cy="3339376"/>
          </a:xfrm>
          <a:prstGeom prst="rect">
            <a:avLst/>
          </a:prstGeom>
          <a:noFill/>
        </p:spPr>
        <p:txBody>
          <a:bodyPr wrap="square" rtlCol="0">
            <a:spAutoFit/>
          </a:bodyPr>
          <a:lstStyle/>
          <a:p>
            <a:pPr>
              <a:spcAft>
                <a:spcPts val="600"/>
              </a:spcAft>
            </a:pPr>
            <a:r>
              <a:rPr lang="en-US" sz="2400" b="1" dirty="0" smtClean="0"/>
              <a:t>Synthetic Marijuana </a:t>
            </a:r>
            <a:r>
              <a:rPr lang="en-US" sz="2400" dirty="0" smtClean="0"/>
              <a:t>(K2, Spice, Serenity, Genie, Hush, </a:t>
            </a:r>
            <a:r>
              <a:rPr lang="en-US" sz="2400" dirty="0" err="1" smtClean="0"/>
              <a:t>etc</a:t>
            </a:r>
            <a:r>
              <a:rPr lang="en-US" sz="2400" dirty="0" smtClean="0"/>
              <a:t>)</a:t>
            </a:r>
          </a:p>
          <a:p>
            <a:pPr marL="285750" indent="-285750">
              <a:spcAft>
                <a:spcPts val="600"/>
              </a:spcAft>
              <a:buFont typeface="Wingdings" panose="05000000000000000000" pitchFamily="2" charset="2"/>
              <a:buChar char="§"/>
            </a:pPr>
            <a:r>
              <a:rPr lang="en-US" sz="2400" dirty="0" smtClean="0"/>
              <a:t>Ingredient (JWH) impacts cannabinoid receptors</a:t>
            </a:r>
          </a:p>
          <a:p>
            <a:pPr marL="285750" indent="-285750">
              <a:spcAft>
                <a:spcPts val="600"/>
              </a:spcAft>
              <a:buFont typeface="Wingdings" panose="05000000000000000000" pitchFamily="2" charset="2"/>
              <a:buChar char="§"/>
            </a:pPr>
            <a:r>
              <a:rPr lang="en-US" sz="2400" dirty="0" smtClean="0"/>
              <a:t>Dry mouth, light headed, blurred vision, agitation, restlessness, normal pupils, perceptual changes, time distortion, mild anxiety/paranoia, sedation, exhaustion</a:t>
            </a:r>
          </a:p>
          <a:p>
            <a:pPr marL="285750" indent="-285750">
              <a:spcAft>
                <a:spcPts val="600"/>
              </a:spcAft>
              <a:buFont typeface="Wingdings" panose="05000000000000000000" pitchFamily="2" charset="2"/>
              <a:buChar char="§"/>
            </a:pPr>
            <a:r>
              <a:rPr lang="en-US" sz="2400" dirty="0" smtClean="0"/>
              <a:t>Up to 4 times more powerful than marijuana</a:t>
            </a:r>
          </a:p>
          <a:p>
            <a:pPr marL="285750" indent="-285750">
              <a:spcAft>
                <a:spcPts val="600"/>
              </a:spcAft>
              <a:buFont typeface="Wingdings" panose="05000000000000000000" pitchFamily="2" charset="2"/>
              <a:buChar char="§"/>
            </a:pPr>
            <a:r>
              <a:rPr lang="en-US" sz="2400" dirty="0" smtClean="0"/>
              <a:t>March 1, 2011, DEA banned possession and distribution</a:t>
            </a:r>
          </a:p>
          <a:p>
            <a:endParaRPr lang="en-US" dirty="0"/>
          </a:p>
        </p:txBody>
      </p:sp>
      <p:pic>
        <p:nvPicPr>
          <p:cNvPr id="5" name="Picture 8" descr="K2 Avalanch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083" y="5070389"/>
            <a:ext cx="1619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egal High Potent Spice Gold Herbal Smoke Blend On Sa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197" y="4941801"/>
            <a:ext cx="1143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734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Drugs of Concern</a:t>
            </a:r>
            <a:endParaRPr lang="en-US" dirty="0"/>
          </a:p>
        </p:txBody>
      </p:sp>
      <p:sp>
        <p:nvSpPr>
          <p:cNvPr id="3" name="TextBox 2"/>
          <p:cNvSpPr txBox="1"/>
          <p:nvPr/>
        </p:nvSpPr>
        <p:spPr>
          <a:xfrm>
            <a:off x="421341" y="1936376"/>
            <a:ext cx="8328212" cy="2539157"/>
          </a:xfrm>
          <a:prstGeom prst="rect">
            <a:avLst/>
          </a:prstGeom>
          <a:noFill/>
        </p:spPr>
        <p:txBody>
          <a:bodyPr wrap="square" rtlCol="0">
            <a:spAutoFit/>
          </a:bodyPr>
          <a:lstStyle/>
          <a:p>
            <a:r>
              <a:rPr lang="en-US" b="1" dirty="0" smtClean="0"/>
              <a:t>Synthetic Stimulants </a:t>
            </a:r>
            <a:r>
              <a:rPr lang="en-US" dirty="0" smtClean="0"/>
              <a:t>(Bath Salts, Plant Food, Ivory Wave, Red Dove, Blue Silk, Cloud Nine, and </a:t>
            </a:r>
            <a:r>
              <a:rPr lang="en-US" dirty="0" err="1" smtClean="0"/>
              <a:t>etc</a:t>
            </a:r>
            <a:r>
              <a:rPr lang="en-US" dirty="0" smtClean="0"/>
              <a:t>)</a:t>
            </a:r>
          </a:p>
          <a:p>
            <a:pPr marL="285750" indent="-285750">
              <a:spcAft>
                <a:spcPts val="600"/>
              </a:spcAft>
              <a:buFont typeface="Wingdings" panose="05000000000000000000" pitchFamily="2" charset="2"/>
              <a:buChar char="§"/>
            </a:pPr>
            <a:r>
              <a:rPr lang="en-US" dirty="0" smtClean="0"/>
              <a:t>Active Ingredients vary:  MPDV, </a:t>
            </a:r>
            <a:r>
              <a:rPr lang="en-US" dirty="0" err="1" smtClean="0"/>
              <a:t>Mephedrone</a:t>
            </a:r>
            <a:r>
              <a:rPr lang="en-US" dirty="0" smtClean="0"/>
              <a:t>, </a:t>
            </a:r>
            <a:r>
              <a:rPr lang="en-US" dirty="0" err="1" smtClean="0"/>
              <a:t>Pyrovalerone</a:t>
            </a:r>
            <a:endParaRPr lang="en-US" dirty="0" smtClean="0"/>
          </a:p>
          <a:p>
            <a:pPr marL="285750" indent="-285750">
              <a:spcAft>
                <a:spcPts val="600"/>
              </a:spcAft>
              <a:buFont typeface="Wingdings" panose="05000000000000000000" pitchFamily="2" charset="2"/>
              <a:buChar char="§"/>
            </a:pPr>
            <a:r>
              <a:rPr lang="en-US" dirty="0" smtClean="0"/>
              <a:t>Cocaine/Meth-like effect including aggression, paranoia, suicide</a:t>
            </a:r>
          </a:p>
          <a:p>
            <a:pPr marL="285750" indent="-285750">
              <a:spcAft>
                <a:spcPts val="600"/>
              </a:spcAft>
              <a:buFont typeface="Wingdings" panose="05000000000000000000" pitchFamily="2" charset="2"/>
              <a:buChar char="§"/>
            </a:pPr>
            <a:r>
              <a:rPr lang="en-US" dirty="0" smtClean="0"/>
              <a:t>Intense cravings, high risk of overdose – increased Emergency Department visits – deaths reported in the US and Europe</a:t>
            </a:r>
          </a:p>
          <a:p>
            <a:pPr marL="285750" indent="-285750">
              <a:spcAft>
                <a:spcPts val="600"/>
              </a:spcAft>
              <a:buFont typeface="Wingdings" panose="05000000000000000000" pitchFamily="2" charset="2"/>
              <a:buChar char="§"/>
            </a:pPr>
            <a:r>
              <a:rPr lang="en-US" dirty="0" smtClean="0"/>
              <a:t>White House has issued Emergency Department alerts – Legislations to ban in multiple states</a:t>
            </a:r>
          </a:p>
        </p:txBody>
      </p:sp>
      <p:pic>
        <p:nvPicPr>
          <p:cNvPr id="4" name="Picture 7" descr="Bath-Salts-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502" y="4522788"/>
            <a:ext cx="2657998" cy="19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363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Moral</a:t>
            </a:r>
            <a:endParaRPr lang="en-US" dirty="0"/>
          </a:p>
        </p:txBody>
      </p:sp>
      <p:sp>
        <p:nvSpPr>
          <p:cNvPr id="3" name="TextBox 2"/>
          <p:cNvSpPr txBox="1"/>
          <p:nvPr/>
        </p:nvSpPr>
        <p:spPr>
          <a:xfrm>
            <a:off x="609600" y="2259106"/>
            <a:ext cx="7826188" cy="2523768"/>
          </a:xfrm>
          <a:prstGeom prst="rect">
            <a:avLst/>
          </a:prstGeom>
          <a:noFill/>
        </p:spPr>
        <p:txBody>
          <a:bodyPr wrap="square" rtlCol="0">
            <a:spAutoFit/>
          </a:bodyPr>
          <a:lstStyle/>
          <a:p>
            <a:pPr lvl="1">
              <a:buFont typeface="Wingdings" panose="05000000000000000000" pitchFamily="2" charset="2"/>
              <a:buChar char="Ø"/>
            </a:pPr>
            <a:r>
              <a:rPr lang="en-US" sz="2800" b="1" dirty="0"/>
              <a:t>44% admit to having sold drugs to fellow </a:t>
            </a:r>
            <a:r>
              <a:rPr lang="en-US" sz="2800" b="1" dirty="0" smtClean="0"/>
              <a:t>employees</a:t>
            </a:r>
          </a:p>
          <a:p>
            <a:pPr lvl="1"/>
            <a:endParaRPr lang="en-US" sz="2800" b="1" dirty="0"/>
          </a:p>
          <a:p>
            <a:pPr lvl="1">
              <a:buFont typeface="Wingdings" panose="05000000000000000000" pitchFamily="2" charset="2"/>
              <a:buChar char="Ø"/>
            </a:pPr>
            <a:r>
              <a:rPr lang="en-US" sz="2800" b="1" dirty="0"/>
              <a:t>18% say they have stolen from coworkers to pay for their drug habit</a:t>
            </a:r>
          </a:p>
          <a:p>
            <a:endParaRPr lang="en-US" dirty="0"/>
          </a:p>
        </p:txBody>
      </p:sp>
    </p:spTree>
    <p:extLst>
      <p:ext uri="{BB962C8B-B14F-4D97-AF65-F5344CB8AC3E}">
        <p14:creationId xmlns:p14="http://schemas.microsoft.com/office/powerpoint/2010/main" val="28458792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Abuse and Mental Illness – Be Careful</a:t>
            </a:r>
            <a:endParaRPr lang="en-US" dirty="0"/>
          </a:p>
        </p:txBody>
      </p:sp>
      <p:sp>
        <p:nvSpPr>
          <p:cNvPr id="3" name="TextBox 2"/>
          <p:cNvSpPr txBox="1"/>
          <p:nvPr/>
        </p:nvSpPr>
        <p:spPr>
          <a:xfrm>
            <a:off x="475130" y="1927412"/>
            <a:ext cx="8068235" cy="4801314"/>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Signs of drug use similar to symptoms of mental illness</a:t>
            </a:r>
          </a:p>
          <a:p>
            <a:pPr marL="285750" indent="-285750">
              <a:buFont typeface="Wingdings" panose="05000000000000000000" pitchFamily="2" charset="2"/>
              <a:buChar char="§"/>
            </a:pPr>
            <a:r>
              <a:rPr lang="en-US" dirty="0" smtClean="0"/>
              <a:t>Depression</a:t>
            </a:r>
          </a:p>
          <a:p>
            <a:pPr marL="742950" lvl="1" indent="-285750">
              <a:buFont typeface="Arial" panose="020B0604020202020204" pitchFamily="34" charset="0"/>
              <a:buChar char="•"/>
            </a:pPr>
            <a:r>
              <a:rPr lang="en-US" dirty="0" smtClean="0"/>
              <a:t>Irritable, angry, sad, </a:t>
            </a:r>
            <a:r>
              <a:rPr lang="en-US" dirty="0" err="1" smtClean="0"/>
              <a:t>anergia</a:t>
            </a:r>
            <a:r>
              <a:rPr lang="en-US" dirty="0" smtClean="0"/>
              <a:t>, </a:t>
            </a:r>
            <a:r>
              <a:rPr lang="en-US" dirty="0" err="1" smtClean="0"/>
              <a:t>amotivation</a:t>
            </a:r>
            <a:r>
              <a:rPr lang="en-US" dirty="0" smtClean="0"/>
              <a:t>, anhedonia, problems concentrating, hopelessness</a:t>
            </a:r>
          </a:p>
          <a:p>
            <a:pPr marL="285750" indent="-285750">
              <a:buFont typeface="Wingdings" panose="05000000000000000000" pitchFamily="2" charset="2"/>
              <a:buChar char="§"/>
            </a:pPr>
            <a:r>
              <a:rPr lang="en-US" b="1" dirty="0" smtClean="0"/>
              <a:t>Mania</a:t>
            </a:r>
          </a:p>
          <a:p>
            <a:pPr marL="742950" lvl="1" indent="-285750">
              <a:buFont typeface="Arial" panose="020B0604020202020204" pitchFamily="34" charset="0"/>
              <a:buChar char="•"/>
            </a:pPr>
            <a:r>
              <a:rPr lang="en-US" dirty="0" smtClean="0"/>
              <a:t>Racing mind/speech, irritable, </a:t>
            </a:r>
            <a:r>
              <a:rPr lang="en-US" dirty="0" err="1" smtClean="0"/>
              <a:t>suphoria</a:t>
            </a:r>
            <a:r>
              <a:rPr lang="en-US" dirty="0" smtClean="0"/>
              <a:t>, grandeur, many started projects, spending</a:t>
            </a:r>
          </a:p>
          <a:p>
            <a:endParaRPr lang="en-US" dirty="0"/>
          </a:p>
          <a:p>
            <a:pPr marL="285750" indent="-285750">
              <a:buFont typeface="Wingdings" panose="05000000000000000000" pitchFamily="2" charset="2"/>
              <a:buChar char="q"/>
            </a:pPr>
            <a:r>
              <a:rPr lang="en-US" b="1" dirty="0" smtClean="0"/>
              <a:t>Mental Illness</a:t>
            </a:r>
          </a:p>
          <a:p>
            <a:pPr marL="285750" indent="-285750">
              <a:buFont typeface="Wingdings" panose="05000000000000000000" pitchFamily="2" charset="2"/>
              <a:buChar char="§"/>
            </a:pPr>
            <a:r>
              <a:rPr lang="en-US" dirty="0" smtClean="0"/>
              <a:t>Psychotic Disorder</a:t>
            </a:r>
          </a:p>
          <a:p>
            <a:pPr marL="742950" lvl="1" indent="-285750">
              <a:buFont typeface="Arial" panose="020B0604020202020204" pitchFamily="34" charset="0"/>
              <a:buChar char="•"/>
            </a:pPr>
            <a:r>
              <a:rPr lang="en-US" dirty="0" smtClean="0"/>
              <a:t>Audio/visual hallucinations, flat affect, depression</a:t>
            </a:r>
          </a:p>
          <a:p>
            <a:pPr marL="285750" indent="-285750">
              <a:buFont typeface="Wingdings" panose="05000000000000000000" pitchFamily="2" charset="2"/>
              <a:buChar char="§"/>
            </a:pPr>
            <a:r>
              <a:rPr lang="en-US" dirty="0" smtClean="0"/>
              <a:t>Anxiety</a:t>
            </a:r>
          </a:p>
          <a:p>
            <a:pPr marL="742950" lvl="1" indent="-285750">
              <a:buFont typeface="Arial" panose="020B0604020202020204" pitchFamily="34" charset="0"/>
              <a:buChar char="•"/>
            </a:pPr>
            <a:r>
              <a:rPr lang="en-US" dirty="0" smtClean="0"/>
              <a:t>Irritability, fearful, avoidance, panic symptoms, agoraphobia</a:t>
            </a:r>
          </a:p>
          <a:p>
            <a:endParaRPr lang="en-US" dirty="0"/>
          </a:p>
          <a:p>
            <a:r>
              <a:rPr lang="en-US" b="1" dirty="0" smtClean="0"/>
              <a:t>American with Disabilities Act (ADA)</a:t>
            </a:r>
          </a:p>
          <a:p>
            <a:pPr marL="285750" indent="-285750">
              <a:buFont typeface="Wingdings" panose="05000000000000000000" pitchFamily="2" charset="2"/>
              <a:buChar char="§"/>
            </a:pPr>
            <a:r>
              <a:rPr lang="en-US" dirty="0" smtClean="0"/>
              <a:t>Covers Chemical Dependency/Abuse</a:t>
            </a:r>
          </a:p>
          <a:p>
            <a:pPr marL="285750" indent="-285750">
              <a:buFont typeface="Wingdings" panose="05000000000000000000" pitchFamily="2" charset="2"/>
              <a:buChar char="§"/>
            </a:pPr>
            <a:r>
              <a:rPr lang="en-US" dirty="0" smtClean="0"/>
              <a:t>Does not cover if test positive</a:t>
            </a:r>
            <a:endParaRPr lang="en-US" dirty="0"/>
          </a:p>
        </p:txBody>
      </p:sp>
    </p:spTree>
    <p:extLst>
      <p:ext uri="{BB962C8B-B14F-4D97-AF65-F5344CB8AC3E}">
        <p14:creationId xmlns:p14="http://schemas.microsoft.com/office/powerpoint/2010/main" val="13632423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br>
              <a:rPr lang="en-US" dirty="0" smtClean="0"/>
            </a:br>
            <a:r>
              <a:rPr lang="en-US" dirty="0" smtClean="0"/>
              <a:t>Walter Vieweg, DO</a:t>
            </a:r>
            <a:endParaRPr lang="en-US" dirty="0"/>
          </a:p>
        </p:txBody>
      </p:sp>
    </p:spTree>
    <p:extLst>
      <p:ext uri="{BB962C8B-B14F-4D97-AF65-F5344CB8AC3E}">
        <p14:creationId xmlns:p14="http://schemas.microsoft.com/office/powerpoint/2010/main" val="3296410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Testing Process</a:t>
            </a:r>
            <a:endParaRPr lang="en-US" dirty="0"/>
          </a:p>
        </p:txBody>
      </p:sp>
      <p:sp>
        <p:nvSpPr>
          <p:cNvPr id="3" name="TextBox 2"/>
          <p:cNvSpPr txBox="1"/>
          <p:nvPr/>
        </p:nvSpPr>
        <p:spPr>
          <a:xfrm>
            <a:off x="320040" y="1798320"/>
            <a:ext cx="8503920" cy="3616375"/>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b="1" dirty="0"/>
              <a:t>Review company policy and testing procedures</a:t>
            </a:r>
            <a:r>
              <a:rPr lang="en-US" sz="1600" dirty="0"/>
              <a:t>.  Document that you did this.</a:t>
            </a:r>
          </a:p>
          <a:p>
            <a:pPr marL="285750" indent="-285750">
              <a:spcAft>
                <a:spcPts val="600"/>
              </a:spcAft>
              <a:buFont typeface="Wingdings" panose="05000000000000000000" pitchFamily="2" charset="2"/>
              <a:buChar char="§"/>
            </a:pPr>
            <a:r>
              <a:rPr lang="en-US" sz="1600" b="1" dirty="0"/>
              <a:t>Do NOT allow the employee to drive on their own.  A supervisor or manager must transport the employee to the testing facility.  Arrange for transportation home as well.</a:t>
            </a:r>
          </a:p>
          <a:p>
            <a:pPr marL="285750" indent="-285750">
              <a:spcAft>
                <a:spcPts val="600"/>
              </a:spcAft>
              <a:buFont typeface="Wingdings" panose="05000000000000000000" pitchFamily="2" charset="2"/>
              <a:buChar char="§"/>
            </a:pPr>
            <a:r>
              <a:rPr lang="en-US" sz="1600" b="1" dirty="0"/>
              <a:t>The employee should not be left alone at the testing facility</a:t>
            </a:r>
            <a:r>
              <a:rPr lang="en-US" sz="1600" dirty="0"/>
              <a:t>, nor should the employee ever be out of sight.</a:t>
            </a:r>
          </a:p>
          <a:p>
            <a:pPr marL="285750" indent="-285750">
              <a:spcAft>
                <a:spcPts val="600"/>
              </a:spcAft>
              <a:buFont typeface="Wingdings" panose="05000000000000000000" pitchFamily="2" charset="2"/>
              <a:buChar char="§"/>
            </a:pPr>
            <a:r>
              <a:rPr lang="en-US" sz="1600" b="1" dirty="0"/>
              <a:t>Company policy should address consequences if the employee refuses </a:t>
            </a:r>
            <a:r>
              <a:rPr lang="en-US" sz="1600" dirty="0"/>
              <a:t>to take the test or if they cannot produce a sample.</a:t>
            </a:r>
          </a:p>
          <a:p>
            <a:pPr marL="285750" indent="-285750">
              <a:spcAft>
                <a:spcPts val="600"/>
              </a:spcAft>
              <a:buFont typeface="Wingdings" panose="05000000000000000000" pitchFamily="2" charset="2"/>
              <a:buChar char="§"/>
            </a:pPr>
            <a:r>
              <a:rPr lang="en-US" sz="1600" b="1" dirty="0"/>
              <a:t>Employees should be given</a:t>
            </a:r>
            <a:r>
              <a:rPr lang="en-US" sz="1600" dirty="0"/>
              <a:t> notice of the test results and an </a:t>
            </a:r>
            <a:r>
              <a:rPr lang="en-US" sz="1600" b="1" dirty="0"/>
              <a:t>opportunity to explain positive results </a:t>
            </a:r>
            <a:r>
              <a:rPr lang="en-US" sz="1600" dirty="0"/>
              <a:t>with a medical review officer.</a:t>
            </a:r>
          </a:p>
          <a:p>
            <a:pPr marL="285750" indent="-285750">
              <a:spcAft>
                <a:spcPts val="600"/>
              </a:spcAft>
              <a:buFont typeface="Wingdings" panose="05000000000000000000" pitchFamily="2" charset="2"/>
              <a:buChar char="§"/>
            </a:pPr>
            <a:r>
              <a:rPr lang="en-US" sz="1600" dirty="0"/>
              <a:t>If the company allows a second test, should also be discussed.</a:t>
            </a:r>
          </a:p>
          <a:p>
            <a:pPr marL="285750" indent="-285750">
              <a:spcAft>
                <a:spcPts val="600"/>
              </a:spcAft>
              <a:buFont typeface="Wingdings" panose="05000000000000000000" pitchFamily="2" charset="2"/>
              <a:buChar char="§"/>
            </a:pPr>
            <a:r>
              <a:rPr lang="en-US" sz="1600" b="1" dirty="0"/>
              <a:t>Results will be reported to the designated employer representative. </a:t>
            </a:r>
          </a:p>
          <a:p>
            <a:endParaRPr lang="en-US" dirty="0"/>
          </a:p>
        </p:txBody>
      </p:sp>
    </p:spTree>
    <p:extLst>
      <p:ext uri="{BB962C8B-B14F-4D97-AF65-F5344CB8AC3E}">
        <p14:creationId xmlns:p14="http://schemas.microsoft.com/office/powerpoint/2010/main" val="2310140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Consequences of Failed Test</a:t>
            </a:r>
          </a:p>
        </p:txBody>
      </p:sp>
      <p:sp>
        <p:nvSpPr>
          <p:cNvPr id="3" name="TextBox 2"/>
          <p:cNvSpPr txBox="1"/>
          <p:nvPr/>
        </p:nvSpPr>
        <p:spPr>
          <a:xfrm>
            <a:off x="472440" y="1851660"/>
            <a:ext cx="8313420" cy="3139321"/>
          </a:xfrm>
          <a:prstGeom prst="rect">
            <a:avLst/>
          </a:prstGeom>
          <a:noFill/>
        </p:spPr>
        <p:txBody>
          <a:bodyPr wrap="square" rtlCol="0">
            <a:spAutoFit/>
          </a:bodyPr>
          <a:lstStyle/>
          <a:p>
            <a:pPr marL="285750" indent="-285750">
              <a:buFont typeface="Wingdings" panose="05000000000000000000" pitchFamily="2" charset="2"/>
              <a:buChar char="§"/>
            </a:pPr>
            <a:r>
              <a:rPr lang="en-US" b="1" dirty="0"/>
              <a:t>Return to Work</a:t>
            </a:r>
          </a:p>
          <a:p>
            <a:pPr marL="285750" indent="-285750">
              <a:buFont typeface="Wingdings" panose="05000000000000000000" pitchFamily="2" charset="2"/>
              <a:buChar char="§"/>
            </a:pPr>
            <a:r>
              <a:rPr lang="en-US" b="1" dirty="0"/>
              <a:t>Last Chance Agreement</a:t>
            </a:r>
          </a:p>
          <a:p>
            <a:pPr marL="285750" indent="-285750">
              <a:buFont typeface="Wingdings" panose="05000000000000000000" pitchFamily="2" charset="2"/>
              <a:buChar char="§"/>
            </a:pPr>
            <a:r>
              <a:rPr lang="en-US" b="1" dirty="0"/>
              <a:t>EAP Referral</a:t>
            </a:r>
          </a:p>
          <a:p>
            <a:pPr marL="285750" indent="-285750">
              <a:buFont typeface="Wingdings" panose="05000000000000000000" pitchFamily="2" charset="2"/>
              <a:buChar char="§"/>
            </a:pPr>
            <a:r>
              <a:rPr lang="en-US" dirty="0"/>
              <a:t>Other Disciplinary Action</a:t>
            </a:r>
          </a:p>
          <a:p>
            <a:pPr marL="742950" lvl="1" indent="-285750">
              <a:buFont typeface="Wingdings" panose="05000000000000000000" pitchFamily="2" charset="2"/>
              <a:buChar char="Ø"/>
            </a:pPr>
            <a:r>
              <a:rPr lang="en-US" b="1" dirty="0"/>
              <a:t>Leave</a:t>
            </a:r>
          </a:p>
          <a:p>
            <a:pPr marL="742950" lvl="1" indent="-285750">
              <a:buFont typeface="Wingdings" panose="05000000000000000000" pitchFamily="2" charset="2"/>
              <a:buChar char="Ø"/>
            </a:pPr>
            <a:r>
              <a:rPr lang="en-US" b="1" dirty="0"/>
              <a:t>Transfer</a:t>
            </a:r>
          </a:p>
          <a:p>
            <a:pPr marL="742950" lvl="1" indent="-285750">
              <a:buFont typeface="Wingdings" panose="05000000000000000000" pitchFamily="2" charset="2"/>
              <a:buChar char="Ø"/>
            </a:pPr>
            <a:r>
              <a:rPr lang="en-US" b="1" dirty="0"/>
              <a:t>Suspension</a:t>
            </a:r>
          </a:p>
          <a:p>
            <a:pPr marL="742950" lvl="1" indent="-285750">
              <a:buFont typeface="Wingdings" panose="05000000000000000000" pitchFamily="2" charset="2"/>
              <a:buChar char="Ø"/>
            </a:pPr>
            <a:r>
              <a:rPr lang="en-US" b="1" dirty="0"/>
              <a:t>Termination</a:t>
            </a:r>
          </a:p>
          <a:p>
            <a:pPr marL="285750" indent="-285750">
              <a:buFont typeface="Wingdings" panose="05000000000000000000" pitchFamily="2" charset="2"/>
              <a:buChar char="§"/>
            </a:pPr>
            <a:r>
              <a:rPr lang="en-US" dirty="0"/>
              <a:t>If employee returns to work, continue to monitor and document behaviors and other indicators.</a:t>
            </a:r>
          </a:p>
          <a:p>
            <a:endParaRPr lang="en-US" dirty="0"/>
          </a:p>
        </p:txBody>
      </p:sp>
    </p:spTree>
    <p:extLst>
      <p:ext uri="{BB962C8B-B14F-4D97-AF65-F5344CB8AC3E}">
        <p14:creationId xmlns:p14="http://schemas.microsoft.com/office/powerpoint/2010/main" val="1691149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Lake Health 1">
      <a:dk1>
        <a:srgbClr val="000000"/>
      </a:dk1>
      <a:lt1>
        <a:srgbClr val="FFFFFF"/>
      </a:lt1>
      <a:dk2>
        <a:srgbClr val="002E6D"/>
      </a:dk2>
      <a:lt2>
        <a:srgbClr val="69AAE3"/>
      </a:lt2>
      <a:accent1>
        <a:srgbClr val="69AAE3"/>
      </a:accent1>
      <a:accent2>
        <a:srgbClr val="002E6D"/>
      </a:accent2>
      <a:accent3>
        <a:srgbClr val="FFC000"/>
      </a:accent3>
      <a:accent4>
        <a:srgbClr val="70AD47"/>
      </a:accent4>
      <a:accent5>
        <a:srgbClr val="5B9BD5"/>
      </a:accent5>
      <a:accent6>
        <a:srgbClr val="70AD47"/>
      </a:accent6>
      <a:hlink>
        <a:srgbClr val="0563C1"/>
      </a:hlink>
      <a:folHlink>
        <a:srgbClr val="69AAE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Lake Health 1">
      <a:dk1>
        <a:srgbClr val="000000"/>
      </a:dk1>
      <a:lt1>
        <a:srgbClr val="FFFFFF"/>
      </a:lt1>
      <a:dk2>
        <a:srgbClr val="002E6D"/>
      </a:dk2>
      <a:lt2>
        <a:srgbClr val="69AAE3"/>
      </a:lt2>
      <a:accent1>
        <a:srgbClr val="69AAE3"/>
      </a:accent1>
      <a:accent2>
        <a:srgbClr val="002E6D"/>
      </a:accent2>
      <a:accent3>
        <a:srgbClr val="FFC000"/>
      </a:accent3>
      <a:accent4>
        <a:srgbClr val="70AD47"/>
      </a:accent4>
      <a:accent5>
        <a:srgbClr val="5B9BD5"/>
      </a:accent5>
      <a:accent6>
        <a:srgbClr val="70AD47"/>
      </a:accent6>
      <a:hlink>
        <a:srgbClr val="0563C1"/>
      </a:hlink>
      <a:folHlink>
        <a:srgbClr val="69AA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TotalTime>
  <Words>4087</Words>
  <Application>Microsoft Office PowerPoint</Application>
  <PresentationFormat>On-screen Show (4:3)</PresentationFormat>
  <Paragraphs>749</Paragraphs>
  <Slides>71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79" baseType="lpstr">
      <vt:lpstr>ＭＳ Ｐゴシック</vt:lpstr>
      <vt:lpstr>Arial</vt:lpstr>
      <vt:lpstr>Calibri</vt:lpstr>
      <vt:lpstr>Courier New</vt:lpstr>
      <vt:lpstr>Wingdings</vt:lpstr>
      <vt:lpstr>Custom Design</vt:lpstr>
      <vt:lpstr>1_Custom Design</vt:lpstr>
      <vt:lpstr>Clip</vt:lpstr>
      <vt:lpstr>Drugs and Alcohol In The Workplace Walter Vieweg, DO, DPM, MA Lake County Safety Council October 18, 2019  Board Certified Occupational Medicine/Family Practice Medical Review Officer Lake Health Medical Director Occupational Medicine  Civil Surgeon</vt:lpstr>
      <vt:lpstr>Magnitude of the Problem</vt:lpstr>
      <vt:lpstr>Denial</vt:lpstr>
      <vt:lpstr>Effect on Employers</vt:lpstr>
      <vt:lpstr>Attendance</vt:lpstr>
      <vt:lpstr>Impact</vt:lpstr>
      <vt:lpstr>Moral</vt:lpstr>
      <vt:lpstr>Testing Process</vt:lpstr>
      <vt:lpstr>Consequences of Failed Test</vt:lpstr>
      <vt:lpstr>If Results are Negative</vt:lpstr>
      <vt:lpstr>Common Mistakes</vt:lpstr>
      <vt:lpstr>Detection Periods for Drugs</vt:lpstr>
      <vt:lpstr>How Long Do Drugs Stay Detectable in urine</vt:lpstr>
      <vt:lpstr>Drugs in The Workplace</vt:lpstr>
      <vt:lpstr>NIDA 5</vt:lpstr>
      <vt:lpstr>Methamphetamines</vt:lpstr>
      <vt:lpstr>Drug Facts – Amphetamine Methamphetamine</vt:lpstr>
      <vt:lpstr>Methamphetamines</vt:lpstr>
      <vt:lpstr>Methamphetamines</vt:lpstr>
      <vt:lpstr>Methamphetamines</vt:lpstr>
      <vt:lpstr>Methamphetamines</vt:lpstr>
      <vt:lpstr>Methamphetamines</vt:lpstr>
      <vt:lpstr>Methamphetamines</vt:lpstr>
      <vt:lpstr>Results of Meth Use</vt:lpstr>
      <vt:lpstr>Cocaine</vt:lpstr>
      <vt:lpstr>Drug Facts - Cocaine</vt:lpstr>
      <vt:lpstr>Cocaine</vt:lpstr>
      <vt:lpstr>Cocaine</vt:lpstr>
      <vt:lpstr>Crack Cocaine</vt:lpstr>
      <vt:lpstr>Crack Cocaine</vt:lpstr>
      <vt:lpstr>Marijuana</vt:lpstr>
      <vt:lpstr>Marijuana</vt:lpstr>
      <vt:lpstr>Drug Facts - Marijuana</vt:lpstr>
      <vt:lpstr>Marijuana</vt:lpstr>
      <vt:lpstr>Marijuana</vt:lpstr>
      <vt:lpstr>Medical Marijuana in the Workplace</vt:lpstr>
      <vt:lpstr>Medical Marijuana in the Workplace</vt:lpstr>
      <vt:lpstr>Medical Marijuana</vt:lpstr>
      <vt:lpstr>Medical Marijuana</vt:lpstr>
      <vt:lpstr>Cannabidiol (CBD)</vt:lpstr>
      <vt:lpstr>CBD FACTS</vt:lpstr>
      <vt:lpstr>CBD Video</vt:lpstr>
      <vt:lpstr>OPIOID FACTS</vt:lpstr>
      <vt:lpstr>Drug Facts - Opiates</vt:lpstr>
      <vt:lpstr>Heroin (Opiates)</vt:lpstr>
      <vt:lpstr>Heroin (Opiates)</vt:lpstr>
      <vt:lpstr>Heroin (Opiates)</vt:lpstr>
      <vt:lpstr>Heroin (Opiates)</vt:lpstr>
      <vt:lpstr>Fentanyl</vt:lpstr>
      <vt:lpstr>Fentanyl</vt:lpstr>
      <vt:lpstr>Carfentanil or Carfentanyl</vt:lpstr>
      <vt:lpstr>PCP - Phencyclidine</vt:lpstr>
      <vt:lpstr>Drug Facts - Phencyclidine</vt:lpstr>
      <vt:lpstr>PCP</vt:lpstr>
      <vt:lpstr>PCP</vt:lpstr>
      <vt:lpstr>Drug Facts - MDMA</vt:lpstr>
      <vt:lpstr>Ectasy MDA  MDEA</vt:lpstr>
      <vt:lpstr>Alcohol</vt:lpstr>
      <vt:lpstr>Alcohol</vt:lpstr>
      <vt:lpstr>Immediate Effects of Alcohol</vt:lpstr>
      <vt:lpstr>Alcohol</vt:lpstr>
      <vt:lpstr>Blood Alcohol Levels</vt:lpstr>
      <vt:lpstr>Blood Alcohol Levels Men</vt:lpstr>
      <vt:lpstr>Blood Alcohol Levels Women</vt:lpstr>
      <vt:lpstr>So what if I went out last night! </vt:lpstr>
      <vt:lpstr>Inhalants</vt:lpstr>
      <vt:lpstr>Inhalants</vt:lpstr>
      <vt:lpstr>Other Drugs of Concern </vt:lpstr>
      <vt:lpstr>Other Drugs of Concern</vt:lpstr>
      <vt:lpstr>Drug Abuse and Mental Illness – Be Careful</vt:lpstr>
      <vt:lpstr>Thank you! Walter Vieweg,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Windows User</cp:lastModifiedBy>
  <cp:revision>174</cp:revision>
  <cp:lastPrinted>2019-05-09T15:28:12Z</cp:lastPrinted>
  <dcterms:created xsi:type="dcterms:W3CDTF">2018-03-06T19:23:44Z</dcterms:created>
  <dcterms:modified xsi:type="dcterms:W3CDTF">2019-10-14T19:41:56Z</dcterms:modified>
</cp:coreProperties>
</file>